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2" r:id="rId2"/>
  </p:sldMasterIdLst>
  <p:notesMasterIdLst>
    <p:notesMasterId r:id="rId42"/>
  </p:notesMasterIdLst>
  <p:sldIdLst>
    <p:sldId id="257" r:id="rId3"/>
    <p:sldId id="258" r:id="rId4"/>
    <p:sldId id="259" r:id="rId5"/>
    <p:sldId id="260" r:id="rId6"/>
    <p:sldId id="284" r:id="rId7"/>
    <p:sldId id="303" r:id="rId8"/>
    <p:sldId id="263" r:id="rId9"/>
    <p:sldId id="264" r:id="rId10"/>
    <p:sldId id="277" r:id="rId11"/>
    <p:sldId id="265" r:id="rId12"/>
    <p:sldId id="266" r:id="rId13"/>
    <p:sldId id="267" r:id="rId14"/>
    <p:sldId id="268" r:id="rId15"/>
    <p:sldId id="269" r:id="rId16"/>
    <p:sldId id="292" r:id="rId17"/>
    <p:sldId id="270" r:id="rId18"/>
    <p:sldId id="293" r:id="rId19"/>
    <p:sldId id="280" r:id="rId20"/>
    <p:sldId id="282" r:id="rId21"/>
    <p:sldId id="294" r:id="rId22"/>
    <p:sldId id="286" r:id="rId23"/>
    <p:sldId id="287" r:id="rId24"/>
    <p:sldId id="295" r:id="rId25"/>
    <p:sldId id="296" r:id="rId26"/>
    <p:sldId id="297" r:id="rId27"/>
    <p:sldId id="298" r:id="rId28"/>
    <p:sldId id="271" r:id="rId29"/>
    <p:sldId id="274" r:id="rId30"/>
    <p:sldId id="272" r:id="rId31"/>
    <p:sldId id="273" r:id="rId32"/>
    <p:sldId id="275" r:id="rId33"/>
    <p:sldId id="304" r:id="rId34"/>
    <p:sldId id="305" r:id="rId35"/>
    <p:sldId id="306" r:id="rId36"/>
    <p:sldId id="307" r:id="rId37"/>
    <p:sldId id="308" r:id="rId38"/>
    <p:sldId id="309" r:id="rId39"/>
    <p:sldId id="276" r:id="rId40"/>
    <p:sldId id="30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6BA"/>
    <a:srgbClr val="2014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49" autoAdjust="0"/>
    <p:restoredTop sz="48421" autoAdjust="0"/>
  </p:normalViewPr>
  <p:slideViewPr>
    <p:cSldViewPr>
      <p:cViewPr varScale="1">
        <p:scale>
          <a:sx n="54" d="100"/>
          <a:sy n="54" d="100"/>
        </p:scale>
        <p:origin x="15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nl-NL"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nl-NL" sz="1200"/>
            </a:lvl1pPr>
          </a:lstStyle>
          <a:p>
            <a:fld id="{A5AB49CC-2F3E-4163-91CD-02ED0986F5FB}" type="datetimeFigureOut">
              <a:t>29/10/2019</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nl-NL"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nl-NL" sz="1200"/>
            </a:lvl1pPr>
          </a:lstStyle>
          <a:p>
            <a:fld id="{9E8F1D79-C231-4825-9975-4D3E4F2E0469}" type="slidenum">
              <a:t>‹nr.›</a:t>
            </a:fld>
            <a:endParaRPr lang="nl-NL"/>
          </a:p>
        </p:txBody>
      </p:sp>
    </p:spTree>
    <p:extLst>
      <p:ext uri="{BB962C8B-B14F-4D97-AF65-F5344CB8AC3E}">
        <p14:creationId xmlns:p14="http://schemas.microsoft.com/office/powerpoint/2010/main" val="800587081"/>
      </p:ext>
    </p:extLst>
  </p:cSld>
  <p:clrMap bg1="lt1" tx1="dk1" bg2="lt2" tx2="dk2" accent1="accent1" accent2="accent2" accent3="accent3" accent4="accent4" accent5="accent5" accent6="accent6" hlink="hlink" folHlink="folHlink"/>
  <p:notesStyle>
    <a:lvl1pPr marL="0" algn="l" defTabSz="914400" rtl="0" eaLnBrk="1" latinLnBrk="0" hangingPunct="1">
      <a:defRPr lang="nl-NL" sz="1200" kern="1200">
        <a:solidFill>
          <a:schemeClr val="tx1"/>
        </a:solidFill>
        <a:latin typeface="+mn-lt"/>
        <a:ea typeface="+mn-ea"/>
        <a:cs typeface="+mn-cs"/>
      </a:defRPr>
    </a:lvl1pPr>
    <a:lvl2pPr marL="457200" algn="l" defTabSz="914400" rtl="0" eaLnBrk="1" latinLnBrk="0" hangingPunct="1">
      <a:defRPr lang="nl-NL" sz="1200" kern="1200">
        <a:solidFill>
          <a:schemeClr val="tx1"/>
        </a:solidFill>
        <a:latin typeface="+mn-lt"/>
        <a:ea typeface="+mn-ea"/>
        <a:cs typeface="+mn-cs"/>
      </a:defRPr>
    </a:lvl2pPr>
    <a:lvl3pPr marL="914400" algn="l" defTabSz="914400" rtl="0" eaLnBrk="1" latinLnBrk="0" hangingPunct="1">
      <a:defRPr lang="nl-NL" sz="1200" kern="1200">
        <a:solidFill>
          <a:schemeClr val="tx1"/>
        </a:solidFill>
        <a:latin typeface="+mn-lt"/>
        <a:ea typeface="+mn-ea"/>
        <a:cs typeface="+mn-cs"/>
      </a:defRPr>
    </a:lvl3pPr>
    <a:lvl4pPr marL="1371600" algn="l" defTabSz="914400" rtl="0" eaLnBrk="1" latinLnBrk="0" hangingPunct="1">
      <a:defRPr lang="nl-NL" sz="1200" kern="1200">
        <a:solidFill>
          <a:schemeClr val="tx1"/>
        </a:solidFill>
        <a:latin typeface="+mn-lt"/>
        <a:ea typeface="+mn-ea"/>
        <a:cs typeface="+mn-cs"/>
      </a:defRPr>
    </a:lvl4pPr>
    <a:lvl5pPr marL="1828800" algn="l" defTabSz="914400" rtl="0" eaLnBrk="1" latinLnBrk="0" hangingPunct="1">
      <a:defRPr lang="nl-NL" sz="1200" kern="1200">
        <a:solidFill>
          <a:schemeClr val="tx1"/>
        </a:solidFill>
        <a:latin typeface="+mn-lt"/>
        <a:ea typeface="+mn-ea"/>
        <a:cs typeface="+mn-cs"/>
      </a:defRPr>
    </a:lvl5pPr>
    <a:lvl6pPr marL="2286000" algn="l" defTabSz="914400" rtl="0" eaLnBrk="1" latinLnBrk="0" hangingPunct="1">
      <a:defRPr lang="nl-NL" sz="1200" kern="1200">
        <a:solidFill>
          <a:schemeClr val="tx1"/>
        </a:solidFill>
        <a:latin typeface="+mn-lt"/>
        <a:ea typeface="+mn-ea"/>
        <a:cs typeface="+mn-cs"/>
      </a:defRPr>
    </a:lvl6pPr>
    <a:lvl7pPr marL="2743200" algn="l" defTabSz="914400" rtl="0" eaLnBrk="1" latinLnBrk="0" hangingPunct="1">
      <a:defRPr lang="nl-NL" sz="1200" kern="1200">
        <a:solidFill>
          <a:schemeClr val="tx1"/>
        </a:solidFill>
        <a:latin typeface="+mn-lt"/>
        <a:ea typeface="+mn-ea"/>
        <a:cs typeface="+mn-cs"/>
      </a:defRPr>
    </a:lvl7pPr>
    <a:lvl8pPr marL="3200400" algn="l" defTabSz="914400" rtl="0" eaLnBrk="1" latinLnBrk="0" hangingPunct="1">
      <a:defRPr lang="nl-NL" sz="1200" kern="1200">
        <a:solidFill>
          <a:schemeClr val="tx1"/>
        </a:solidFill>
        <a:latin typeface="+mn-lt"/>
        <a:ea typeface="+mn-ea"/>
        <a:cs typeface="+mn-cs"/>
      </a:defRPr>
    </a:lvl8pPr>
    <a:lvl9pPr marL="3657600" algn="l" defTabSz="914400" rtl="0" eaLnBrk="1" latinLnBrk="0" hangingPunct="1">
      <a:defRPr lang="nl-NL"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66440" y="3150704"/>
            <a:ext cx="5917679" cy="2109093"/>
          </a:xfrm>
        </p:spPr>
        <p:txBody>
          <a:bodyPr anchor="b"/>
          <a:lstStyle>
            <a:lvl1pPr>
              <a:defRPr sz="4800" cap="small" baseline="0"/>
            </a:lvl1pPr>
          </a:lstStyle>
          <a:p>
            <a:r>
              <a:rPr lang="nl-NL" dirty="0"/>
              <a:t>Klik om stijl te bewerken</a:t>
            </a:r>
            <a:endParaRPr lang="en-US" dirty="0"/>
          </a:p>
        </p:txBody>
      </p:sp>
      <p:sp>
        <p:nvSpPr>
          <p:cNvPr id="3" name="Subtitle 2"/>
          <p:cNvSpPr>
            <a:spLocks noGrp="1"/>
          </p:cNvSpPr>
          <p:nvPr>
            <p:ph type="subTitle" idx="1"/>
          </p:nvPr>
        </p:nvSpPr>
        <p:spPr>
          <a:xfrm>
            <a:off x="866440" y="5353850"/>
            <a:ext cx="5917679" cy="861420"/>
          </a:xfrm>
        </p:spPr>
        <p:txBody>
          <a:bodyPr anchor="t"/>
          <a:lstStyle>
            <a:lvl1pPr marL="0" indent="0" algn="l">
              <a:buNone/>
              <a:defRPr b="1" cap="all">
                <a:solidFill>
                  <a:srgbClr val="00D6B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Klikken om de ondertitelstijl van het model te bewerken</a:t>
            </a:r>
            <a:endParaRPr lang="en-US" dirty="0"/>
          </a:p>
        </p:txBody>
      </p:sp>
      <p:pic>
        <p:nvPicPr>
          <p:cNvPr id="18" name="Picture 17" descr="A close up of a sign&#10;&#10;Description automatically generated">
            <a:extLst>
              <a:ext uri="{FF2B5EF4-FFF2-40B4-BE49-F238E27FC236}">
                <a16:creationId xmlns:a16="http://schemas.microsoft.com/office/drawing/2014/main" id="{141E7EB4-3179-D14C-A533-B3FE8D9511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0"/>
            <a:ext cx="9193073" cy="3140968"/>
          </a:xfrm>
          <a:prstGeom prst="rect">
            <a:avLst/>
          </a:prstGeom>
        </p:spPr>
      </p:pic>
    </p:spTree>
    <p:extLst>
      <p:ext uri="{BB962C8B-B14F-4D97-AF65-F5344CB8AC3E}">
        <p14:creationId xmlns:p14="http://schemas.microsoft.com/office/powerpoint/2010/main" val="273963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8" name="Group 7"/>
          <p:cNvGrpSpPr/>
          <p:nvPr/>
        </p:nvGrpSpPr>
        <p:grpSpPr>
          <a:xfrm>
            <a:off x="-1588" y="11603"/>
            <a:ext cx="9145588" cy="6860798"/>
            <a:chOff x="-1588" y="0"/>
            <a:chExt cx="9145588" cy="6860798"/>
          </a:xfrm>
        </p:grpSpPr>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rgbClr val="20145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lvl1pPr>
              <a:defRPr>
                <a:solidFill>
                  <a:srgbClr val="201453"/>
                </a:solidFill>
              </a:defRPr>
            </a:lvl1pPr>
          </a:lstStyle>
          <a:p>
            <a:r>
              <a:rPr lang="nl-NL"/>
              <a:t>©MischaNagel.nl | Opleiding OVV | www.mischanagel.nl/ovv</a:t>
            </a:r>
          </a:p>
        </p:txBody>
      </p:sp>
      <p:pic>
        <p:nvPicPr>
          <p:cNvPr id="21" name="Picture 20" descr="A close up of a sign&#10;&#10;Description automatically generated">
            <a:extLst>
              <a:ext uri="{FF2B5EF4-FFF2-40B4-BE49-F238E27FC236}">
                <a16:creationId xmlns:a16="http://schemas.microsoft.com/office/drawing/2014/main" id="{D0EF2C90-85A8-EB47-BBF1-0AD9A8551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703" y="232326"/>
            <a:ext cx="1679937" cy="1447096"/>
          </a:xfrm>
          <a:prstGeom prst="rect">
            <a:avLst/>
          </a:prstGeom>
        </p:spPr>
      </p:pic>
      <p:sp>
        <p:nvSpPr>
          <p:cNvPr id="22" name="Date Placeholder 4">
            <a:extLst>
              <a:ext uri="{FF2B5EF4-FFF2-40B4-BE49-F238E27FC236}">
                <a16:creationId xmlns:a16="http://schemas.microsoft.com/office/drawing/2014/main" id="{05F67842-824A-7245-98DD-D04795E9C631}"/>
              </a:ext>
            </a:extLst>
          </p:cNvPr>
          <p:cNvSpPr txBox="1">
            <a:spLocks/>
          </p:cNvSpPr>
          <p:nvPr userDrawn="1"/>
        </p:nvSpPr>
        <p:spPr>
          <a:xfrm>
            <a:off x="6876256" y="6391674"/>
            <a:ext cx="1872208" cy="202481"/>
          </a:xfrm>
          <a:prstGeom prst="rect">
            <a:avLst/>
          </a:prstGeom>
        </p:spPr>
        <p:txBody>
          <a:bodyPr vert="horz" lIns="91440" tIns="45720" rIns="91440" bIns="45720" rtlCol="0" anchor="b"/>
          <a:lstStyle>
            <a:defPPr>
              <a:defRPr lang="en-US"/>
            </a:defPPr>
            <a:lvl1pPr marL="0" algn="r" defTabSz="457200" rtl="0" eaLnBrk="1" latinLnBrk="0" hangingPunct="1">
              <a:defRPr lang="nl-NL" sz="900" b="1" i="0" kern="1200" cap="small" baseline="0" dirty="0" smtClean="0">
                <a:solidFill>
                  <a:srgbClr val="201453"/>
                </a:solidFill>
                <a:latin typeface="American Typewriter" panose="020906040200040203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t>september</a:t>
            </a:r>
            <a:r>
              <a:rPr lang="en-US" dirty="0"/>
              <a:t> 2019 | </a:t>
            </a:r>
            <a:r>
              <a:rPr lang="en-US" dirty="0" err="1"/>
              <a:t>pagina</a:t>
            </a:r>
            <a:r>
              <a:rPr lang="en-US" dirty="0"/>
              <a:t> </a:t>
            </a:r>
            <a:fld id="{B8938F46-26DC-3F4E-B2BA-D1442FA91EDF}" type="slidenum">
              <a:rPr lang="en-US" smtClean="0"/>
              <a:pPr/>
              <a:t>‹nr.›</a:t>
            </a:fld>
            <a:endParaRPr lang="en-US" dirty="0"/>
          </a:p>
        </p:txBody>
      </p:sp>
    </p:spTree>
    <p:extLst>
      <p:ext uri="{BB962C8B-B14F-4D97-AF65-F5344CB8AC3E}">
        <p14:creationId xmlns:p14="http://schemas.microsoft.com/office/powerpoint/2010/main" val="55317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grpSp>
        <p:nvGrpSpPr>
          <p:cNvPr id="3" name="Group 2"/>
          <p:cNvGrpSpPr/>
          <p:nvPr userDrawn="1"/>
        </p:nvGrpSpPr>
        <p:grpSpPr>
          <a:xfrm>
            <a:off x="-1588" y="0"/>
            <a:ext cx="9145588" cy="6860798"/>
            <a:chOff x="-1588" y="0"/>
            <a:chExt cx="9145588" cy="6860798"/>
          </a:xfrm>
        </p:grpSpPr>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nl-NL"/>
              <a:t>Klik om stijl te bewerken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Klikken om de tekststijl van het model te bewerken</a:t>
            </a:r>
          </a:p>
        </p:txBody>
      </p:sp>
      <p:sp>
        <p:nvSpPr>
          <p:cNvPr id="5" name="Footer Placeholder 4"/>
          <p:cNvSpPr>
            <a:spLocks noGrp="1"/>
          </p:cNvSpPr>
          <p:nvPr>
            <p:ph type="ftr" sz="quarter" idx="11"/>
          </p:nvPr>
        </p:nvSpPr>
        <p:spPr/>
        <p:txBody>
          <a:bodyPr/>
          <a:lstStyle>
            <a:lvl1pPr>
              <a:defRPr>
                <a:solidFill>
                  <a:srgbClr val="201453"/>
                </a:solidFill>
              </a:defRPr>
            </a:lvl1pPr>
          </a:lstStyle>
          <a:p>
            <a:r>
              <a:rPr lang="nl-NL"/>
              <a:t>©MischaNagel.nl | Opleiding OVV | www.mischanagel.nl/ovv</a:t>
            </a:r>
          </a:p>
        </p:txBody>
      </p:sp>
      <p:pic>
        <p:nvPicPr>
          <p:cNvPr id="20" name="Picture 19" descr="A close up of a sign&#10;&#10;Description automatically generated">
            <a:extLst>
              <a:ext uri="{FF2B5EF4-FFF2-40B4-BE49-F238E27FC236}">
                <a16:creationId xmlns:a16="http://schemas.microsoft.com/office/drawing/2014/main" id="{F2FF3693-7FD5-0C44-A3B0-C1BF3921F9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703" y="232326"/>
            <a:ext cx="1679937" cy="1447096"/>
          </a:xfrm>
          <a:prstGeom prst="rect">
            <a:avLst/>
          </a:prstGeom>
        </p:spPr>
      </p:pic>
      <p:sp>
        <p:nvSpPr>
          <p:cNvPr id="21" name="Date Placeholder 4">
            <a:extLst>
              <a:ext uri="{FF2B5EF4-FFF2-40B4-BE49-F238E27FC236}">
                <a16:creationId xmlns:a16="http://schemas.microsoft.com/office/drawing/2014/main" id="{0C1A2406-C9BD-B24D-A314-9E21A9514231}"/>
              </a:ext>
            </a:extLst>
          </p:cNvPr>
          <p:cNvSpPr txBox="1">
            <a:spLocks/>
          </p:cNvSpPr>
          <p:nvPr userDrawn="1"/>
        </p:nvSpPr>
        <p:spPr>
          <a:xfrm>
            <a:off x="6876256" y="6391674"/>
            <a:ext cx="1872208" cy="202481"/>
          </a:xfrm>
          <a:prstGeom prst="rect">
            <a:avLst/>
          </a:prstGeom>
        </p:spPr>
        <p:txBody>
          <a:bodyPr vert="horz" lIns="91440" tIns="45720" rIns="91440" bIns="45720" rtlCol="0" anchor="b"/>
          <a:lstStyle>
            <a:defPPr>
              <a:defRPr lang="en-US"/>
            </a:defPPr>
            <a:lvl1pPr marL="0" algn="r" defTabSz="457200" rtl="0" eaLnBrk="1" latinLnBrk="0" hangingPunct="1">
              <a:defRPr lang="nl-NL" sz="900" b="1" i="0" kern="1200" cap="small" baseline="0" dirty="0" smtClean="0">
                <a:solidFill>
                  <a:srgbClr val="201453"/>
                </a:solidFill>
                <a:latin typeface="American Typewriter" panose="020906040200040203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t>september</a:t>
            </a:r>
            <a:r>
              <a:rPr lang="en-US" dirty="0"/>
              <a:t> 2019 | </a:t>
            </a:r>
            <a:r>
              <a:rPr lang="en-US" dirty="0" err="1"/>
              <a:t>pagina</a:t>
            </a:r>
            <a:r>
              <a:rPr lang="en-US" dirty="0"/>
              <a:t> </a:t>
            </a:r>
            <a:fld id="{B8938F46-26DC-3F4E-B2BA-D1442FA91EDF}" type="slidenum">
              <a:rPr lang="en-US" smtClean="0"/>
              <a:pPr/>
              <a:t>‹nr.›</a:t>
            </a:fld>
            <a:endParaRPr lang="en-US" dirty="0"/>
          </a:p>
        </p:txBody>
      </p:sp>
    </p:spTree>
    <p:extLst>
      <p:ext uri="{BB962C8B-B14F-4D97-AF65-F5344CB8AC3E}">
        <p14:creationId xmlns:p14="http://schemas.microsoft.com/office/powerpoint/2010/main" val="303607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userDrawn="1"/>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1" i="0" dirty="0">
                <a:solidFill>
                  <a:srgbClr val="00D6BA"/>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1" i="0" dirty="0">
                <a:solidFill>
                  <a:srgbClr val="00D6BA"/>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nl-NL"/>
              <a:t>Klik om stijl te bewerken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1" i="0" kern="1200" cap="small" dirty="0">
                <a:solidFill>
                  <a:srgbClr val="00D6BA"/>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Footer Placeholder 4"/>
          <p:cNvSpPr>
            <a:spLocks noGrp="1"/>
          </p:cNvSpPr>
          <p:nvPr>
            <p:ph type="ftr" sz="quarter" idx="11"/>
          </p:nvPr>
        </p:nvSpPr>
        <p:spPr/>
        <p:txBody>
          <a:bodyPr/>
          <a:lstStyle>
            <a:lvl1pPr>
              <a:defRPr>
                <a:solidFill>
                  <a:srgbClr val="201453"/>
                </a:solidFill>
              </a:defRPr>
            </a:lvl1pPr>
          </a:lstStyle>
          <a:p>
            <a:r>
              <a:rPr lang="nl-NL"/>
              <a:t>©MischaNagel.nl | Opleiding OVV | www.mischanagel.nl/ovv</a:t>
            </a:r>
          </a:p>
        </p:txBody>
      </p:sp>
      <p:pic>
        <p:nvPicPr>
          <p:cNvPr id="25" name="Picture 24" descr="A close up of a sign&#10;&#10;Description automatically generated">
            <a:extLst>
              <a:ext uri="{FF2B5EF4-FFF2-40B4-BE49-F238E27FC236}">
                <a16:creationId xmlns:a16="http://schemas.microsoft.com/office/drawing/2014/main" id="{057143D3-4D36-1E40-AE97-FB9BFD3EA6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703" y="232326"/>
            <a:ext cx="1679937" cy="1447096"/>
          </a:xfrm>
          <a:prstGeom prst="rect">
            <a:avLst/>
          </a:prstGeom>
        </p:spPr>
      </p:pic>
      <p:sp>
        <p:nvSpPr>
          <p:cNvPr id="26" name="Date Placeholder 4">
            <a:extLst>
              <a:ext uri="{FF2B5EF4-FFF2-40B4-BE49-F238E27FC236}">
                <a16:creationId xmlns:a16="http://schemas.microsoft.com/office/drawing/2014/main" id="{F6546674-10C5-8B47-B180-AB0612FECC30}"/>
              </a:ext>
            </a:extLst>
          </p:cNvPr>
          <p:cNvSpPr txBox="1">
            <a:spLocks/>
          </p:cNvSpPr>
          <p:nvPr userDrawn="1"/>
        </p:nvSpPr>
        <p:spPr>
          <a:xfrm>
            <a:off x="6876256" y="6391674"/>
            <a:ext cx="1872208" cy="202481"/>
          </a:xfrm>
          <a:prstGeom prst="rect">
            <a:avLst/>
          </a:prstGeom>
        </p:spPr>
        <p:txBody>
          <a:bodyPr vert="horz" lIns="91440" tIns="45720" rIns="91440" bIns="45720" rtlCol="0" anchor="b"/>
          <a:lstStyle>
            <a:defPPr>
              <a:defRPr lang="en-US"/>
            </a:defPPr>
            <a:lvl1pPr marL="0" algn="r" defTabSz="457200" rtl="0" eaLnBrk="1" latinLnBrk="0" hangingPunct="1">
              <a:defRPr lang="nl-NL" sz="900" b="1" i="0" kern="1200" cap="small" baseline="0" dirty="0" smtClean="0">
                <a:solidFill>
                  <a:srgbClr val="201453"/>
                </a:solidFill>
                <a:latin typeface="American Typewriter" panose="020906040200040203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t>september</a:t>
            </a:r>
            <a:r>
              <a:rPr lang="en-US" dirty="0"/>
              <a:t> 2019 | </a:t>
            </a:r>
            <a:r>
              <a:rPr lang="en-US" dirty="0" err="1"/>
              <a:t>pagina</a:t>
            </a:r>
            <a:r>
              <a:rPr lang="en-US" dirty="0"/>
              <a:t> </a:t>
            </a:r>
            <a:fld id="{B8938F46-26DC-3F4E-B2BA-D1442FA91EDF}" type="slidenum">
              <a:rPr lang="en-US" smtClean="0"/>
              <a:pPr/>
              <a:t>‹nr.›</a:t>
            </a:fld>
            <a:endParaRPr lang="en-US" dirty="0"/>
          </a:p>
        </p:txBody>
      </p:sp>
    </p:spTree>
    <p:extLst>
      <p:ext uri="{BB962C8B-B14F-4D97-AF65-F5344CB8AC3E}">
        <p14:creationId xmlns:p14="http://schemas.microsoft.com/office/powerpoint/2010/main" val="32037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grpSp>
        <p:nvGrpSpPr>
          <p:cNvPr id="9" name="Group 8"/>
          <p:cNvGrpSpPr/>
          <p:nvPr/>
        </p:nvGrpSpPr>
        <p:grpSpPr>
          <a:xfrm>
            <a:off x="-1588" y="404664"/>
            <a:ext cx="9145588" cy="6860798"/>
            <a:chOff x="-1588" y="0"/>
            <a:chExt cx="9145588" cy="6860798"/>
          </a:xfrm>
        </p:grpSpPr>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userDrawn="1"/>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rgbClr val="00D6B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Klikken om de tekststijl van het model te bewerken</a:t>
            </a:r>
          </a:p>
        </p:txBody>
      </p:sp>
      <p:sp>
        <p:nvSpPr>
          <p:cNvPr id="5" name="Footer Placeholder 4"/>
          <p:cNvSpPr>
            <a:spLocks noGrp="1"/>
          </p:cNvSpPr>
          <p:nvPr>
            <p:ph type="ftr" sz="quarter" idx="11"/>
          </p:nvPr>
        </p:nvSpPr>
        <p:spPr/>
        <p:txBody>
          <a:bodyPr/>
          <a:lstStyle>
            <a:lvl1pPr>
              <a:defRPr>
                <a:solidFill>
                  <a:srgbClr val="201453"/>
                </a:solidFill>
              </a:defRPr>
            </a:lvl1pPr>
          </a:lstStyle>
          <a:p>
            <a:r>
              <a:rPr lang="nl-NL"/>
              <a:t>©MischaNagel.nl | Opleiding OVV | www.mischanagel.nl/ovv</a:t>
            </a:r>
          </a:p>
        </p:txBody>
      </p:sp>
      <p:pic>
        <p:nvPicPr>
          <p:cNvPr id="18" name="Picture 17" descr="A close up of a sign&#10;&#10;Description automatically generated">
            <a:extLst>
              <a:ext uri="{FF2B5EF4-FFF2-40B4-BE49-F238E27FC236}">
                <a16:creationId xmlns:a16="http://schemas.microsoft.com/office/drawing/2014/main" id="{4FE5D549-A6F3-0E4F-B12D-C3C5D3718B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703" y="232326"/>
            <a:ext cx="1679937" cy="1447096"/>
          </a:xfrm>
          <a:prstGeom prst="rect">
            <a:avLst/>
          </a:prstGeom>
        </p:spPr>
      </p:pic>
      <p:sp>
        <p:nvSpPr>
          <p:cNvPr id="19" name="Date Placeholder 4">
            <a:extLst>
              <a:ext uri="{FF2B5EF4-FFF2-40B4-BE49-F238E27FC236}">
                <a16:creationId xmlns:a16="http://schemas.microsoft.com/office/drawing/2014/main" id="{EFC8BDEF-14EF-834E-B7AE-5C60E41CE624}"/>
              </a:ext>
            </a:extLst>
          </p:cNvPr>
          <p:cNvSpPr txBox="1">
            <a:spLocks/>
          </p:cNvSpPr>
          <p:nvPr userDrawn="1"/>
        </p:nvSpPr>
        <p:spPr>
          <a:xfrm>
            <a:off x="6876256" y="6391674"/>
            <a:ext cx="1872208" cy="202481"/>
          </a:xfrm>
          <a:prstGeom prst="rect">
            <a:avLst/>
          </a:prstGeom>
        </p:spPr>
        <p:txBody>
          <a:bodyPr vert="horz" lIns="91440" tIns="45720" rIns="91440" bIns="45720" rtlCol="0" anchor="b"/>
          <a:lstStyle>
            <a:defPPr>
              <a:defRPr lang="en-US"/>
            </a:defPPr>
            <a:lvl1pPr marL="0" algn="r" defTabSz="457200" rtl="0" eaLnBrk="1" latinLnBrk="0" hangingPunct="1">
              <a:defRPr lang="nl-NL" sz="900" b="1" i="0" kern="1200" cap="small" baseline="0" dirty="0" smtClean="0">
                <a:solidFill>
                  <a:srgbClr val="201453"/>
                </a:solidFill>
                <a:latin typeface="American Typewriter" panose="020906040200040203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t>september</a:t>
            </a:r>
            <a:r>
              <a:rPr lang="en-US" dirty="0"/>
              <a:t> 2019 | </a:t>
            </a:r>
            <a:r>
              <a:rPr lang="en-US" dirty="0" err="1"/>
              <a:t>pagina</a:t>
            </a:r>
            <a:r>
              <a:rPr lang="en-US" dirty="0"/>
              <a:t> </a:t>
            </a:r>
            <a:fld id="{B8938F46-26DC-3F4E-B2BA-D1442FA91EDF}" type="slidenum">
              <a:rPr lang="en-US" smtClean="0"/>
              <a:pPr/>
              <a:t>‹nr.›</a:t>
            </a:fld>
            <a:endParaRPr lang="en-US" dirty="0"/>
          </a:p>
        </p:txBody>
      </p:sp>
    </p:spTree>
    <p:extLst>
      <p:ext uri="{BB962C8B-B14F-4D97-AF65-F5344CB8AC3E}">
        <p14:creationId xmlns:p14="http://schemas.microsoft.com/office/powerpoint/2010/main" val="3196452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nl-NL"/>
              <a:t>Klik om stijl te bewerken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1">
                <a:solidFill>
                  <a:srgbClr val="00D6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1">
                <a:solidFill>
                  <a:srgbClr val="00D6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5958642" y="2489200"/>
            <a:ext cx="2318918" cy="657962"/>
          </a:xfrm>
        </p:spPr>
        <p:txBody>
          <a:bodyPr vert="horz" lIns="91440" tIns="45720" rIns="91440" bIns="45720" rtlCol="0" anchor="b">
            <a:noAutofit/>
          </a:bodyPr>
          <a:lstStyle>
            <a:lvl1pPr>
              <a:defRPr lang="nl-NL" sz="2000" b="1">
                <a:solidFill>
                  <a:srgbClr val="00D6BA"/>
                </a:solidFill>
              </a:defRPr>
            </a:lvl1pPr>
          </a:lstStyle>
          <a:p>
            <a:pPr marL="0" lvl="0" indent="0">
              <a:buNone/>
            </a:pPr>
            <a:r>
              <a:rPr lang="nl-NL" dirty="0"/>
              <a:t>Klikken om de tekststijl van het model te bewerken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Klikken om de tekststijl van het model te bewerken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lvl1pPr>
              <a:defRPr>
                <a:solidFill>
                  <a:srgbClr val="201453"/>
                </a:solidFill>
              </a:defRPr>
            </a:lvl1pPr>
          </a:lstStyle>
          <a:p>
            <a:r>
              <a:rPr lang="nl-NL"/>
              <a:t>©MischaNagel.nl | Opleiding OVV | www.mischanagel.nl/ovv</a:t>
            </a:r>
          </a:p>
        </p:txBody>
      </p:sp>
      <p:pic>
        <p:nvPicPr>
          <p:cNvPr id="15" name="Picture 14" descr="A close up of a sign&#10;&#10;Description automatically generated">
            <a:extLst>
              <a:ext uri="{FF2B5EF4-FFF2-40B4-BE49-F238E27FC236}">
                <a16:creationId xmlns:a16="http://schemas.microsoft.com/office/drawing/2014/main" id="{E7330A2A-1748-7846-B957-49DAF852C6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703" y="232326"/>
            <a:ext cx="1679937" cy="1447096"/>
          </a:xfrm>
          <a:prstGeom prst="rect">
            <a:avLst/>
          </a:prstGeom>
        </p:spPr>
      </p:pic>
      <p:sp>
        <p:nvSpPr>
          <p:cNvPr id="16" name="Date Placeholder 4">
            <a:extLst>
              <a:ext uri="{FF2B5EF4-FFF2-40B4-BE49-F238E27FC236}">
                <a16:creationId xmlns:a16="http://schemas.microsoft.com/office/drawing/2014/main" id="{D0A31762-9326-9E48-AD03-EAD23D6D34D8}"/>
              </a:ext>
            </a:extLst>
          </p:cNvPr>
          <p:cNvSpPr txBox="1">
            <a:spLocks/>
          </p:cNvSpPr>
          <p:nvPr userDrawn="1"/>
        </p:nvSpPr>
        <p:spPr>
          <a:xfrm>
            <a:off x="6876256" y="6391674"/>
            <a:ext cx="1872208" cy="202481"/>
          </a:xfrm>
          <a:prstGeom prst="rect">
            <a:avLst/>
          </a:prstGeom>
        </p:spPr>
        <p:txBody>
          <a:bodyPr vert="horz" lIns="91440" tIns="45720" rIns="91440" bIns="45720" rtlCol="0" anchor="b"/>
          <a:lstStyle>
            <a:defPPr>
              <a:defRPr lang="en-US"/>
            </a:defPPr>
            <a:lvl1pPr marL="0" algn="r" defTabSz="457200" rtl="0" eaLnBrk="1" latinLnBrk="0" hangingPunct="1">
              <a:defRPr lang="nl-NL" sz="900" b="1" i="0" kern="1200" cap="small" baseline="0" dirty="0" smtClean="0">
                <a:solidFill>
                  <a:srgbClr val="201453"/>
                </a:solidFill>
                <a:latin typeface="American Typewriter" panose="020906040200040203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t>september</a:t>
            </a:r>
            <a:r>
              <a:rPr lang="en-US" dirty="0"/>
              <a:t> 2019 | </a:t>
            </a:r>
            <a:r>
              <a:rPr lang="en-US" dirty="0" err="1"/>
              <a:t>pagina</a:t>
            </a:r>
            <a:r>
              <a:rPr lang="en-US" dirty="0"/>
              <a:t> </a:t>
            </a:r>
            <a:fld id="{B8938F46-26DC-3F4E-B2BA-D1442FA91EDF}" type="slidenum">
              <a:rPr lang="en-US" smtClean="0"/>
              <a:pPr/>
              <a:t>‹nr.›</a:t>
            </a:fld>
            <a:endParaRPr lang="en-US" dirty="0"/>
          </a:p>
        </p:txBody>
      </p:sp>
    </p:spTree>
    <p:extLst>
      <p:ext uri="{BB962C8B-B14F-4D97-AF65-F5344CB8AC3E}">
        <p14:creationId xmlns:p14="http://schemas.microsoft.com/office/powerpoint/2010/main" val="939653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nl-NL"/>
              <a:t>Klik om stijl te bewerken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1">
                <a:solidFill>
                  <a:srgbClr val="00D6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22" name="Picture Placeholder 2"/>
          <p:cNvSpPr>
            <a:spLocks noGrp="1" noChangeAspect="1"/>
          </p:cNvSpPr>
          <p:nvPr>
            <p:ph type="pic" idx="15"/>
          </p:nvPr>
        </p:nvSpPr>
        <p:spPr>
          <a:xfrm>
            <a:off x="993687" y="2184608"/>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a:t>Klik op het pictogram als u een afbeelding wilt toevoegen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Klikken om de tekststijl van het model te bewerken</a:t>
            </a:r>
          </a:p>
        </p:txBody>
      </p:sp>
      <p:sp>
        <p:nvSpPr>
          <p:cNvPr id="5" name="Text Placeholder 4"/>
          <p:cNvSpPr>
            <a:spLocks noGrp="1"/>
          </p:cNvSpPr>
          <p:nvPr>
            <p:ph type="body" sz="quarter" idx="3"/>
          </p:nvPr>
        </p:nvSpPr>
        <p:spPr>
          <a:xfrm>
            <a:off x="3411125" y="4179595"/>
            <a:ext cx="2318918" cy="657962"/>
          </a:xfrm>
        </p:spPr>
        <p:txBody>
          <a:bodyPr vert="horz" lIns="91440" tIns="45720" rIns="91440" bIns="45720" rtlCol="0" anchor="b">
            <a:noAutofit/>
          </a:bodyPr>
          <a:lstStyle>
            <a:lvl1pPr>
              <a:defRPr lang="nl-NL" sz="2000" b="1">
                <a:solidFill>
                  <a:srgbClr val="00D6BA"/>
                </a:solidFill>
              </a:defRPr>
            </a:lvl1pPr>
          </a:lstStyle>
          <a:p>
            <a:pPr marL="0" lvl="0" indent="0">
              <a:buNone/>
            </a:pPr>
            <a:r>
              <a:rPr lang="nl-NL" dirty="0"/>
              <a:t>Klikken om de tekststijl van het model te bewerken</a:t>
            </a:r>
          </a:p>
        </p:txBody>
      </p:sp>
      <p:sp>
        <p:nvSpPr>
          <p:cNvPr id="38" name="Picture Placeholder 2"/>
          <p:cNvSpPr>
            <a:spLocks noGrp="1" noChangeAspect="1"/>
          </p:cNvSpPr>
          <p:nvPr>
            <p:ph type="pic" idx="21"/>
          </p:nvPr>
        </p:nvSpPr>
        <p:spPr>
          <a:xfrm>
            <a:off x="3553188" y="2208904"/>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a:t>Klik op het pictogram als u een afbeelding wilt toevoegen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lang="nl-NL" sz="2000" b="1" i="0" kern="1200">
                <a:solidFill>
                  <a:srgbClr val="00D6BA"/>
                </a:solidFill>
                <a:latin typeface="Verdana Pro" panose="020B060403050404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39" name="Picture Placeholder 2"/>
          <p:cNvSpPr>
            <a:spLocks noGrp="1" noChangeAspect="1"/>
          </p:cNvSpPr>
          <p:nvPr>
            <p:ph type="pic" idx="22"/>
          </p:nvPr>
        </p:nvSpPr>
        <p:spPr>
          <a:xfrm>
            <a:off x="6108641" y="2208904"/>
            <a:ext cx="2015144" cy="172763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a:t>Klik op het pictogram als u een afbeelding wilt toevoegen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lvl1pPr>
              <a:defRPr>
                <a:solidFill>
                  <a:srgbClr val="201453"/>
                </a:solidFill>
              </a:defRPr>
            </a:lvl1pPr>
          </a:lstStyle>
          <a:p>
            <a:r>
              <a:rPr lang="nl-NL"/>
              <a:t>©MischaNagel.nl | Opleiding OVV | www.mischanagel.nl/ovv</a:t>
            </a:r>
            <a:endParaRPr lang="nl-NL" dirty="0"/>
          </a:p>
        </p:txBody>
      </p:sp>
      <p:pic>
        <p:nvPicPr>
          <p:cNvPr id="17" name="Picture 16" descr="A close up of a sign&#10;&#10;Description automatically generated">
            <a:extLst>
              <a:ext uri="{FF2B5EF4-FFF2-40B4-BE49-F238E27FC236}">
                <a16:creationId xmlns:a16="http://schemas.microsoft.com/office/drawing/2014/main" id="{0F465447-FB65-9D4A-8812-2C1065DB34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703" y="232326"/>
            <a:ext cx="1679937" cy="1447096"/>
          </a:xfrm>
          <a:prstGeom prst="rect">
            <a:avLst/>
          </a:prstGeom>
        </p:spPr>
      </p:pic>
      <p:sp>
        <p:nvSpPr>
          <p:cNvPr id="18" name="Date Placeholder 4">
            <a:extLst>
              <a:ext uri="{FF2B5EF4-FFF2-40B4-BE49-F238E27FC236}">
                <a16:creationId xmlns:a16="http://schemas.microsoft.com/office/drawing/2014/main" id="{955D15DF-7E78-F846-9D07-F69DD09A4F9A}"/>
              </a:ext>
            </a:extLst>
          </p:cNvPr>
          <p:cNvSpPr txBox="1">
            <a:spLocks/>
          </p:cNvSpPr>
          <p:nvPr userDrawn="1"/>
        </p:nvSpPr>
        <p:spPr>
          <a:xfrm>
            <a:off x="6876256" y="6391674"/>
            <a:ext cx="1872208" cy="202481"/>
          </a:xfrm>
          <a:prstGeom prst="rect">
            <a:avLst/>
          </a:prstGeom>
        </p:spPr>
        <p:txBody>
          <a:bodyPr vert="horz" lIns="91440" tIns="45720" rIns="91440" bIns="45720" rtlCol="0" anchor="b"/>
          <a:lstStyle>
            <a:defPPr>
              <a:defRPr lang="en-US"/>
            </a:defPPr>
            <a:lvl1pPr marL="0" algn="r" defTabSz="457200" rtl="0" eaLnBrk="1" latinLnBrk="0" hangingPunct="1">
              <a:defRPr lang="nl-NL" sz="900" b="1" i="0" kern="1200" cap="small" baseline="0" dirty="0" smtClean="0">
                <a:solidFill>
                  <a:srgbClr val="201453"/>
                </a:solidFill>
                <a:latin typeface="American Typewriter" panose="020906040200040203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t>september</a:t>
            </a:r>
            <a:r>
              <a:rPr lang="en-US" dirty="0"/>
              <a:t> 2019 | </a:t>
            </a:r>
            <a:r>
              <a:rPr lang="en-US" dirty="0" err="1"/>
              <a:t>pagina</a:t>
            </a:r>
            <a:r>
              <a:rPr lang="en-US" dirty="0"/>
              <a:t> </a:t>
            </a:r>
            <a:fld id="{B8938F46-26DC-3F4E-B2BA-D1442FA91EDF}" type="slidenum">
              <a:rPr lang="en-US" smtClean="0"/>
              <a:pPr/>
              <a:t>‹nr.›</a:t>
            </a:fld>
            <a:endParaRPr lang="en-US" dirty="0"/>
          </a:p>
        </p:txBody>
      </p:sp>
    </p:spTree>
    <p:extLst>
      <p:ext uri="{BB962C8B-B14F-4D97-AF65-F5344CB8AC3E}">
        <p14:creationId xmlns:p14="http://schemas.microsoft.com/office/powerpoint/2010/main" val="1599645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a:xfrm>
            <a:off x="704903" y="6387910"/>
            <a:ext cx="4155129" cy="228660"/>
          </a:xfrm>
        </p:spPr>
        <p:txBody>
          <a:bodyPr/>
          <a:lstStyle>
            <a:lvl1pPr>
              <a:defRPr>
                <a:solidFill>
                  <a:srgbClr val="201453"/>
                </a:solidFill>
              </a:defRPr>
            </a:lvl1pPr>
          </a:lstStyle>
          <a:p>
            <a:r>
              <a:rPr lang="nl-NL"/>
              <a:t>©MischaNagel.nl | Opleiding OVV | www.mischanagel.nl/ovv</a:t>
            </a:r>
            <a:endParaRPr lang="nl-NL" dirty="0"/>
          </a:p>
        </p:txBody>
      </p:sp>
      <p:pic>
        <p:nvPicPr>
          <p:cNvPr id="7" name="Picture 6" descr="A close up of a sign&#10;&#10;Description automatically generated">
            <a:extLst>
              <a:ext uri="{FF2B5EF4-FFF2-40B4-BE49-F238E27FC236}">
                <a16:creationId xmlns:a16="http://schemas.microsoft.com/office/drawing/2014/main" id="{4084654E-FBD8-9744-A506-D77E9C9A59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703" y="232326"/>
            <a:ext cx="1679937" cy="1447096"/>
          </a:xfrm>
          <a:prstGeom prst="rect">
            <a:avLst/>
          </a:prstGeom>
        </p:spPr>
      </p:pic>
      <p:sp>
        <p:nvSpPr>
          <p:cNvPr id="8" name="Date Placeholder 4">
            <a:extLst>
              <a:ext uri="{FF2B5EF4-FFF2-40B4-BE49-F238E27FC236}">
                <a16:creationId xmlns:a16="http://schemas.microsoft.com/office/drawing/2014/main" id="{FA645190-1434-3742-BAED-E971DB2D5F98}"/>
              </a:ext>
            </a:extLst>
          </p:cNvPr>
          <p:cNvSpPr txBox="1">
            <a:spLocks/>
          </p:cNvSpPr>
          <p:nvPr userDrawn="1"/>
        </p:nvSpPr>
        <p:spPr>
          <a:xfrm>
            <a:off x="6876256" y="6391674"/>
            <a:ext cx="1872208" cy="202481"/>
          </a:xfrm>
          <a:prstGeom prst="rect">
            <a:avLst/>
          </a:prstGeom>
        </p:spPr>
        <p:txBody>
          <a:bodyPr vert="horz" lIns="91440" tIns="45720" rIns="91440" bIns="45720" rtlCol="0" anchor="b"/>
          <a:lstStyle>
            <a:defPPr>
              <a:defRPr lang="en-US"/>
            </a:defPPr>
            <a:lvl1pPr marL="0" algn="r" defTabSz="457200" rtl="0" eaLnBrk="1" latinLnBrk="0" hangingPunct="1">
              <a:defRPr lang="nl-NL" sz="900" b="1" i="0" kern="1200" cap="small" baseline="0" dirty="0" smtClean="0">
                <a:solidFill>
                  <a:srgbClr val="201453"/>
                </a:solidFill>
                <a:latin typeface="American Typewriter" panose="020906040200040203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t>september</a:t>
            </a:r>
            <a:r>
              <a:rPr lang="en-US" dirty="0"/>
              <a:t> 2019 | </a:t>
            </a:r>
            <a:r>
              <a:rPr lang="en-US" dirty="0" err="1"/>
              <a:t>pagina</a:t>
            </a:r>
            <a:r>
              <a:rPr lang="en-US" dirty="0"/>
              <a:t> </a:t>
            </a:r>
            <a:fld id="{B8938F46-26DC-3F4E-B2BA-D1442FA91EDF}" type="slidenum">
              <a:rPr lang="en-US" smtClean="0"/>
              <a:pPr/>
              <a:t>‹nr.›</a:t>
            </a:fld>
            <a:endParaRPr lang="en-US" dirty="0"/>
          </a:p>
        </p:txBody>
      </p:sp>
    </p:spTree>
    <p:extLst>
      <p:ext uri="{BB962C8B-B14F-4D97-AF65-F5344CB8AC3E}">
        <p14:creationId xmlns:p14="http://schemas.microsoft.com/office/powerpoint/2010/main" val="2866937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nl-NL"/>
              <a:t>Klik om stijl te bewerken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a:xfrm>
            <a:off x="538546" y="6426996"/>
            <a:ext cx="4180246" cy="167162"/>
          </a:xfrm>
        </p:spPr>
        <p:txBody>
          <a:bodyPr/>
          <a:lstStyle>
            <a:lvl1pPr>
              <a:defRPr>
                <a:solidFill>
                  <a:srgbClr val="201453"/>
                </a:solidFill>
              </a:defRPr>
            </a:lvl1pPr>
          </a:lstStyle>
          <a:p>
            <a:r>
              <a:rPr lang="nl-NL"/>
              <a:t>©MischaNagel.nl | Opleiding OVV | www.mischanagel.nl/ovv</a:t>
            </a:r>
          </a:p>
        </p:txBody>
      </p:sp>
      <p:pic>
        <p:nvPicPr>
          <p:cNvPr id="20" name="Picture 19" descr="A close up of a sign&#10;&#10;Description automatically generated">
            <a:extLst>
              <a:ext uri="{FF2B5EF4-FFF2-40B4-BE49-F238E27FC236}">
                <a16:creationId xmlns:a16="http://schemas.microsoft.com/office/drawing/2014/main" id="{33E06CA7-0182-BA49-840A-220C5838FA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703" y="232326"/>
            <a:ext cx="1679937" cy="1447096"/>
          </a:xfrm>
          <a:prstGeom prst="rect">
            <a:avLst/>
          </a:prstGeom>
        </p:spPr>
      </p:pic>
      <p:sp>
        <p:nvSpPr>
          <p:cNvPr id="21" name="Date Placeholder 4">
            <a:extLst>
              <a:ext uri="{FF2B5EF4-FFF2-40B4-BE49-F238E27FC236}">
                <a16:creationId xmlns:a16="http://schemas.microsoft.com/office/drawing/2014/main" id="{5ECC4315-6C64-A243-9FEA-B9837DEEDF9A}"/>
              </a:ext>
            </a:extLst>
          </p:cNvPr>
          <p:cNvSpPr txBox="1">
            <a:spLocks/>
          </p:cNvSpPr>
          <p:nvPr userDrawn="1"/>
        </p:nvSpPr>
        <p:spPr>
          <a:xfrm>
            <a:off x="6876256" y="6391674"/>
            <a:ext cx="1872208" cy="202481"/>
          </a:xfrm>
          <a:prstGeom prst="rect">
            <a:avLst/>
          </a:prstGeom>
        </p:spPr>
        <p:txBody>
          <a:bodyPr vert="horz" lIns="91440" tIns="45720" rIns="91440" bIns="45720" rtlCol="0" anchor="b"/>
          <a:lstStyle>
            <a:defPPr>
              <a:defRPr lang="en-US"/>
            </a:defPPr>
            <a:lvl1pPr marL="0" algn="r" defTabSz="457200" rtl="0" eaLnBrk="1" latinLnBrk="0" hangingPunct="1">
              <a:defRPr lang="nl-NL" sz="900" b="1" i="0" kern="1200" cap="small" baseline="0" dirty="0" smtClean="0">
                <a:solidFill>
                  <a:srgbClr val="201453"/>
                </a:solidFill>
                <a:latin typeface="American Typewriter" panose="020906040200040203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t>september</a:t>
            </a:r>
            <a:r>
              <a:rPr lang="en-US" dirty="0"/>
              <a:t> 2019 | </a:t>
            </a:r>
            <a:r>
              <a:rPr lang="en-US" dirty="0" err="1"/>
              <a:t>pagina</a:t>
            </a:r>
            <a:r>
              <a:rPr lang="en-US" dirty="0"/>
              <a:t> </a:t>
            </a:r>
            <a:fld id="{B8938F46-26DC-3F4E-B2BA-D1442FA91EDF}" type="slidenum">
              <a:rPr lang="en-US" smtClean="0"/>
              <a:pPr/>
              <a:t>‹nr.›</a:t>
            </a:fld>
            <a:endParaRPr lang="en-US" dirty="0"/>
          </a:p>
        </p:txBody>
      </p:sp>
    </p:spTree>
    <p:extLst>
      <p:ext uri="{BB962C8B-B14F-4D97-AF65-F5344CB8AC3E}">
        <p14:creationId xmlns:p14="http://schemas.microsoft.com/office/powerpoint/2010/main" val="305712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839803" y="1772816"/>
            <a:ext cx="6345260" cy="201622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a:xfrm>
            <a:off x="6876256" y="6391676"/>
            <a:ext cx="1944216" cy="233998"/>
          </a:xfrm>
        </p:spPr>
        <p:txBody>
          <a:bodyPr/>
          <a:lstStyle>
            <a:lvl1pPr>
              <a:defRPr/>
            </a:lvl1pPr>
          </a:lstStyle>
          <a:p>
            <a:r>
              <a:rPr lang="en-US"/>
              <a:t>september 2019 | pagina ‹#›</a:t>
            </a:r>
            <a:endParaRPr lang="en-US" dirty="0"/>
          </a:p>
        </p:txBody>
      </p:sp>
      <p:sp>
        <p:nvSpPr>
          <p:cNvPr id="5" name="Footer Placeholder 4"/>
          <p:cNvSpPr>
            <a:spLocks noGrp="1"/>
          </p:cNvSpPr>
          <p:nvPr>
            <p:ph type="ftr" sz="quarter" idx="11"/>
          </p:nvPr>
        </p:nvSpPr>
        <p:spPr/>
        <p:txBody>
          <a:bodyPr/>
          <a:lstStyle/>
          <a:p>
            <a:r>
              <a:rPr lang="nl-NL" dirty="0"/>
              <a:t>©MischaNagel.nl | Opleiding OVV | </a:t>
            </a:r>
            <a:r>
              <a:rPr lang="nl-NL" dirty="0" err="1"/>
              <a:t>www.mischanagel.nl</a:t>
            </a:r>
            <a:r>
              <a:rPr lang="nl-NL" dirty="0"/>
              <a:t>/ovv</a:t>
            </a:r>
          </a:p>
        </p:txBody>
      </p:sp>
      <p:pic>
        <p:nvPicPr>
          <p:cNvPr id="8" name="Picture 7" descr="A close up of a sign&#10;&#10;Description automatically generated">
            <a:extLst>
              <a:ext uri="{FF2B5EF4-FFF2-40B4-BE49-F238E27FC236}">
                <a16:creationId xmlns:a16="http://schemas.microsoft.com/office/drawing/2014/main" id="{FD29E676-1EC7-814B-8515-14111BC8DD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01226"/>
            <a:ext cx="1679937" cy="1447096"/>
          </a:xfrm>
          <a:prstGeom prst="rect">
            <a:avLst/>
          </a:prstGeom>
        </p:spPr>
      </p:pic>
    </p:spTree>
    <p:extLst>
      <p:ext uri="{BB962C8B-B14F-4D97-AF65-F5344CB8AC3E}">
        <p14:creationId xmlns:p14="http://schemas.microsoft.com/office/powerpoint/2010/main" val="400760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grpSp>
        <p:nvGrpSpPr>
          <p:cNvPr id="7" name="Group 6"/>
          <p:cNvGrpSpPr/>
          <p:nvPr/>
        </p:nvGrpSpPr>
        <p:grpSpPr>
          <a:xfrm>
            <a:off x="-1588" y="0"/>
            <a:ext cx="9145588" cy="7265462"/>
            <a:chOff x="-1588" y="0"/>
            <a:chExt cx="9145588" cy="6860798"/>
          </a:xfrm>
        </p:grpSpPr>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3" name="Text Placeholder 2"/>
          <p:cNvSpPr>
            <a:spLocks noGrp="1"/>
          </p:cNvSpPr>
          <p:nvPr>
            <p:ph type="body" idx="1"/>
          </p:nvPr>
        </p:nvSpPr>
        <p:spPr>
          <a:xfrm>
            <a:off x="5119261" y="2257588"/>
            <a:ext cx="3082516" cy="3020344"/>
          </a:xfrm>
          <a:solidFill>
            <a:srgbClr val="201453"/>
          </a:solidFill>
        </p:spPr>
        <p:txBody>
          <a:bodyPr anchor="ctr"/>
          <a:lstStyle>
            <a:lvl1pPr marL="0" indent="0" algn="l">
              <a:buNone/>
              <a:defRPr sz="2000" cap="all">
                <a:solidFill>
                  <a:srgbClr val="00D6B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Klikken om de tekststijl van het model te bewerken</a:t>
            </a:r>
          </a:p>
        </p:txBody>
      </p:sp>
      <p:sp>
        <p:nvSpPr>
          <p:cNvPr id="5" name="Footer Placeholder 4"/>
          <p:cNvSpPr>
            <a:spLocks noGrp="1"/>
          </p:cNvSpPr>
          <p:nvPr>
            <p:ph type="ftr" sz="quarter" idx="11"/>
          </p:nvPr>
        </p:nvSpPr>
        <p:spPr/>
        <p:txBody>
          <a:bodyPr/>
          <a:lstStyle/>
          <a:p>
            <a:r>
              <a:rPr lang="nl-NL" dirty="0"/>
              <a:t>©MischaNagel.nl | Opleiding OVV | </a:t>
            </a:r>
            <a:r>
              <a:rPr lang="nl-NL" dirty="0" err="1"/>
              <a:t>www.mischanagel.nl</a:t>
            </a:r>
            <a:r>
              <a:rPr lang="nl-NL" dirty="0"/>
              <a:t>/ovv</a:t>
            </a:r>
          </a:p>
        </p:txBody>
      </p:sp>
      <p:pic>
        <p:nvPicPr>
          <p:cNvPr id="20" name="Picture 19" descr="A close up of a sign&#10;&#10;Description automatically generated">
            <a:extLst>
              <a:ext uri="{FF2B5EF4-FFF2-40B4-BE49-F238E27FC236}">
                <a16:creationId xmlns:a16="http://schemas.microsoft.com/office/drawing/2014/main" id="{D11E92B5-A831-2B49-B2D0-607E4B17F9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703" y="232326"/>
            <a:ext cx="1679937" cy="1447096"/>
          </a:xfrm>
          <a:prstGeom prst="rect">
            <a:avLst/>
          </a:prstGeom>
        </p:spPr>
      </p:pic>
      <p:sp>
        <p:nvSpPr>
          <p:cNvPr id="21" name="Date Placeholder 3">
            <a:extLst>
              <a:ext uri="{FF2B5EF4-FFF2-40B4-BE49-F238E27FC236}">
                <a16:creationId xmlns:a16="http://schemas.microsoft.com/office/drawing/2014/main" id="{EE2BBA9D-0AF3-BE4B-A53B-B3FD51337D3D}"/>
              </a:ext>
            </a:extLst>
          </p:cNvPr>
          <p:cNvSpPr>
            <a:spLocks noGrp="1"/>
          </p:cNvSpPr>
          <p:nvPr>
            <p:ph type="dt" sz="half" idx="10"/>
          </p:nvPr>
        </p:nvSpPr>
        <p:spPr>
          <a:xfrm>
            <a:off x="6876256" y="6391676"/>
            <a:ext cx="1944216" cy="233998"/>
          </a:xfrm>
        </p:spPr>
        <p:txBody>
          <a:bodyPr/>
          <a:lstStyle>
            <a:lvl1pPr>
              <a:defRPr/>
            </a:lvl1pPr>
          </a:lstStyle>
          <a:p>
            <a:r>
              <a:rPr lang="en-US"/>
              <a:t>september 2019 | pagina ‹#›</a:t>
            </a:r>
            <a:endParaRPr lang="en-US" dirty="0"/>
          </a:p>
        </p:txBody>
      </p:sp>
    </p:spTree>
    <p:extLst>
      <p:ext uri="{BB962C8B-B14F-4D97-AF65-F5344CB8AC3E}">
        <p14:creationId xmlns:p14="http://schemas.microsoft.com/office/powerpoint/2010/main" val="238444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927744" y="952037"/>
            <a:ext cx="6345260" cy="709865"/>
          </a:xfrm>
        </p:spPr>
        <p:txBody>
          <a:bodyPr anchor="ctr"/>
          <a:lstStyle/>
          <a:p>
            <a:r>
              <a:rPr lang="nl-NL"/>
              <a:t>Klik om stijl te bewerken</a:t>
            </a:r>
            <a:endParaRPr lang="en-US" dirty="0"/>
          </a:p>
        </p:txBody>
      </p:sp>
      <p:sp>
        <p:nvSpPr>
          <p:cNvPr id="3" name="Content Placeholder 2"/>
          <p:cNvSpPr>
            <a:spLocks noGrp="1"/>
          </p:cNvSpPr>
          <p:nvPr>
            <p:ph sz="half" idx="1"/>
          </p:nvPr>
        </p:nvSpPr>
        <p:spPr>
          <a:xfrm>
            <a:off x="894883" y="2254777"/>
            <a:ext cx="3636980" cy="3530603"/>
          </a:xfrm>
        </p:spPr>
        <p:txBody>
          <a:bodyPr>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4621875" y="2261488"/>
            <a:ext cx="3636980" cy="353060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a:xfrm>
            <a:off x="6876256" y="6423192"/>
            <a:ext cx="1872208" cy="202481"/>
          </a:xfrm>
        </p:spPr>
        <p:txBody>
          <a:bodyPr/>
          <a:lstStyle>
            <a:lvl1pPr>
              <a:defRPr>
                <a:solidFill>
                  <a:srgbClr val="201453"/>
                </a:solidFill>
              </a:defRPr>
            </a:lvl1pPr>
          </a:lstStyle>
          <a:p>
            <a:r>
              <a:rPr lang="en-US"/>
              <a:t>september 2019 | pagina ‹#›</a:t>
            </a:r>
            <a:endParaRPr lang="en-US" dirty="0"/>
          </a:p>
        </p:txBody>
      </p:sp>
      <p:sp>
        <p:nvSpPr>
          <p:cNvPr id="6" name="Footer Placeholder 5"/>
          <p:cNvSpPr>
            <a:spLocks noGrp="1"/>
          </p:cNvSpPr>
          <p:nvPr>
            <p:ph type="ftr" sz="quarter" idx="11"/>
          </p:nvPr>
        </p:nvSpPr>
        <p:spPr/>
        <p:txBody>
          <a:bodyPr/>
          <a:lstStyle>
            <a:lvl1pPr>
              <a:defRPr>
                <a:solidFill>
                  <a:srgbClr val="201453"/>
                </a:solidFill>
              </a:defRPr>
            </a:lvl1pPr>
          </a:lstStyle>
          <a:p>
            <a:r>
              <a:rPr lang="nl-NL"/>
              <a:t>©MischaNagel.nl | Opleiding OVV | www.mischanagel.nl/ovv</a:t>
            </a:r>
          </a:p>
        </p:txBody>
      </p:sp>
      <p:pic>
        <p:nvPicPr>
          <p:cNvPr id="9" name="Picture 8" descr="A close up of a sign&#10;&#10;Description automatically generated">
            <a:extLst>
              <a:ext uri="{FF2B5EF4-FFF2-40B4-BE49-F238E27FC236}">
                <a16:creationId xmlns:a16="http://schemas.microsoft.com/office/drawing/2014/main" id="{49682BB0-77EC-9347-ABB2-FAE4B3F249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703" y="232326"/>
            <a:ext cx="1679937" cy="1447096"/>
          </a:xfrm>
          <a:prstGeom prst="rect">
            <a:avLst/>
          </a:prstGeom>
        </p:spPr>
      </p:pic>
    </p:spTree>
    <p:extLst>
      <p:ext uri="{BB962C8B-B14F-4D97-AF65-F5344CB8AC3E}">
        <p14:creationId xmlns:p14="http://schemas.microsoft.com/office/powerpoint/2010/main" val="122436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58934" y="969557"/>
            <a:ext cx="6345260" cy="709865"/>
          </a:xfrm>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858934" y="2051295"/>
            <a:ext cx="3633502" cy="1128883"/>
          </a:xfrm>
        </p:spPr>
        <p:txBody>
          <a:bodyPr anchor="b">
            <a:noAutofit/>
          </a:bodyPr>
          <a:lstStyle>
            <a:lvl1pPr marL="0" indent="0">
              <a:buNone/>
              <a:defRPr sz="2400" b="0">
                <a:solidFill>
                  <a:srgbClr val="00D6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0581" y="2051296"/>
            <a:ext cx="3636979" cy="1128882"/>
          </a:xfrm>
        </p:spPr>
        <p:txBody>
          <a:bodyPr anchor="b">
            <a:noAutofit/>
          </a:bodyPr>
          <a:lstStyle>
            <a:lvl1pPr marL="0" indent="0">
              <a:buNone/>
              <a:defRPr sz="2400" b="0">
                <a:solidFill>
                  <a:srgbClr val="00D6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10" name="Picture 9" descr="A close up of a sign&#10;&#10;Description automatically generated">
            <a:extLst>
              <a:ext uri="{FF2B5EF4-FFF2-40B4-BE49-F238E27FC236}">
                <a16:creationId xmlns:a16="http://schemas.microsoft.com/office/drawing/2014/main" id="{A60BA675-AD2A-8B4C-AC25-358A192B1E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703" y="232326"/>
            <a:ext cx="1679937" cy="1447096"/>
          </a:xfrm>
          <a:prstGeom prst="rect">
            <a:avLst/>
          </a:prstGeom>
        </p:spPr>
      </p:pic>
      <p:sp>
        <p:nvSpPr>
          <p:cNvPr id="11" name="Footer Placeholder 5">
            <a:extLst>
              <a:ext uri="{FF2B5EF4-FFF2-40B4-BE49-F238E27FC236}">
                <a16:creationId xmlns:a16="http://schemas.microsoft.com/office/drawing/2014/main" id="{2D561F1D-C386-AA45-ADE7-8F3F11233BFD}"/>
              </a:ext>
            </a:extLst>
          </p:cNvPr>
          <p:cNvSpPr txBox="1">
            <a:spLocks/>
          </p:cNvSpPr>
          <p:nvPr userDrawn="1"/>
        </p:nvSpPr>
        <p:spPr>
          <a:xfrm>
            <a:off x="755576" y="6455822"/>
            <a:ext cx="4269189" cy="202481"/>
          </a:xfrm>
          <a:prstGeom prst="rect">
            <a:avLst/>
          </a:prstGeom>
        </p:spPr>
        <p:txBody>
          <a:bodyPr vert="horz" lIns="91440" tIns="45720" rIns="91440" bIns="45720" rtlCol="0" anchor="b"/>
          <a:lstStyle>
            <a:defPPr>
              <a:defRPr lang="en-US"/>
            </a:defPPr>
            <a:lvl1pPr marL="0" algn="l" defTabSz="457200" rtl="0" eaLnBrk="1" latinLnBrk="0" hangingPunct="1">
              <a:defRPr sz="900" b="1" i="0" kern="1200" cap="small" baseline="0">
                <a:solidFill>
                  <a:srgbClr val="201453"/>
                </a:solidFill>
                <a:latin typeface="American Typewriter" panose="020906040200040203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dirty="0"/>
              <a:t>©MischaNagel.nl | Opleiding OVV | </a:t>
            </a:r>
            <a:r>
              <a:rPr lang="nl-NL" dirty="0" err="1"/>
              <a:t>www.mischanagel.nl</a:t>
            </a:r>
            <a:r>
              <a:rPr lang="nl-NL" dirty="0"/>
              <a:t>/ovv</a:t>
            </a:r>
          </a:p>
        </p:txBody>
      </p:sp>
      <p:sp>
        <p:nvSpPr>
          <p:cNvPr id="12" name="Date Placeholder 4">
            <a:extLst>
              <a:ext uri="{FF2B5EF4-FFF2-40B4-BE49-F238E27FC236}">
                <a16:creationId xmlns:a16="http://schemas.microsoft.com/office/drawing/2014/main" id="{F6CE9C22-D9F0-4548-8E0E-FDDE22C1B821}"/>
              </a:ext>
            </a:extLst>
          </p:cNvPr>
          <p:cNvSpPr>
            <a:spLocks noGrp="1"/>
          </p:cNvSpPr>
          <p:nvPr>
            <p:ph type="dt" sz="half" idx="10"/>
          </p:nvPr>
        </p:nvSpPr>
        <p:spPr>
          <a:xfrm>
            <a:off x="6876256" y="6423192"/>
            <a:ext cx="1872208" cy="202481"/>
          </a:xfrm>
        </p:spPr>
        <p:txBody>
          <a:bodyPr/>
          <a:lstStyle>
            <a:lvl1pPr>
              <a:defRPr>
                <a:solidFill>
                  <a:srgbClr val="201453"/>
                </a:solidFill>
              </a:defRPr>
            </a:lvl1pPr>
          </a:lstStyle>
          <a:p>
            <a:r>
              <a:rPr lang="en-US"/>
              <a:t>september 2019 | pagina ‹#›</a:t>
            </a:r>
            <a:endParaRPr lang="en-US" dirty="0"/>
          </a:p>
        </p:txBody>
      </p:sp>
    </p:spTree>
    <p:extLst>
      <p:ext uri="{BB962C8B-B14F-4D97-AF65-F5344CB8AC3E}">
        <p14:creationId xmlns:p14="http://schemas.microsoft.com/office/powerpoint/2010/main" val="300123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4" name="Footer Placeholder 3"/>
          <p:cNvSpPr>
            <a:spLocks noGrp="1"/>
          </p:cNvSpPr>
          <p:nvPr>
            <p:ph type="ftr" sz="quarter" idx="11"/>
          </p:nvPr>
        </p:nvSpPr>
        <p:spPr/>
        <p:txBody>
          <a:bodyPr/>
          <a:lstStyle>
            <a:lvl1pPr>
              <a:defRPr>
                <a:solidFill>
                  <a:srgbClr val="201453"/>
                </a:solidFill>
              </a:defRPr>
            </a:lvl1pPr>
          </a:lstStyle>
          <a:p>
            <a:r>
              <a:rPr lang="nl-NL"/>
              <a:t>©MischaNagel.nl | Opleiding OVV | www.mischanagel.nl/ovv</a:t>
            </a:r>
          </a:p>
        </p:txBody>
      </p:sp>
      <p:pic>
        <p:nvPicPr>
          <p:cNvPr id="6" name="Picture 5" descr="A close up of a sign&#10;&#10;Description automatically generated">
            <a:extLst>
              <a:ext uri="{FF2B5EF4-FFF2-40B4-BE49-F238E27FC236}">
                <a16:creationId xmlns:a16="http://schemas.microsoft.com/office/drawing/2014/main" id="{D2BEF93B-2569-EA4C-B778-2DDF7BA35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703" y="232326"/>
            <a:ext cx="1679937" cy="1447096"/>
          </a:xfrm>
          <a:prstGeom prst="rect">
            <a:avLst/>
          </a:prstGeom>
        </p:spPr>
      </p:pic>
      <p:sp>
        <p:nvSpPr>
          <p:cNvPr id="7" name="Date Placeholder 4">
            <a:extLst>
              <a:ext uri="{FF2B5EF4-FFF2-40B4-BE49-F238E27FC236}">
                <a16:creationId xmlns:a16="http://schemas.microsoft.com/office/drawing/2014/main" id="{C97C8271-3121-6A4B-9681-B968F5C23E16}"/>
              </a:ext>
            </a:extLst>
          </p:cNvPr>
          <p:cNvSpPr>
            <a:spLocks noGrp="1"/>
          </p:cNvSpPr>
          <p:nvPr>
            <p:ph type="dt" sz="half" idx="10"/>
          </p:nvPr>
        </p:nvSpPr>
        <p:spPr>
          <a:xfrm>
            <a:off x="6876256" y="6423192"/>
            <a:ext cx="1872208" cy="202481"/>
          </a:xfrm>
        </p:spPr>
        <p:txBody>
          <a:bodyPr/>
          <a:lstStyle>
            <a:lvl1pPr>
              <a:defRPr>
                <a:solidFill>
                  <a:srgbClr val="201453"/>
                </a:solidFill>
              </a:defRPr>
            </a:lvl1pPr>
          </a:lstStyle>
          <a:p>
            <a:r>
              <a:rPr lang="en-US"/>
              <a:t>september 2019 | pagina ‹#›</a:t>
            </a:r>
            <a:endParaRPr lang="en-US" dirty="0"/>
          </a:p>
        </p:txBody>
      </p:sp>
    </p:spTree>
    <p:extLst>
      <p:ext uri="{BB962C8B-B14F-4D97-AF65-F5344CB8AC3E}">
        <p14:creationId xmlns:p14="http://schemas.microsoft.com/office/powerpoint/2010/main" val="185321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201453"/>
                </a:solidFill>
              </a:defRPr>
            </a:lvl1pPr>
          </a:lstStyle>
          <a:p>
            <a:r>
              <a:rPr lang="nl-NL"/>
              <a:t>©MischaNagel.nl | Opleiding OVV | www.mischanagel.nl/ovv</a:t>
            </a:r>
          </a:p>
        </p:txBody>
      </p:sp>
      <p:sp>
        <p:nvSpPr>
          <p:cNvPr id="6" name="Date Placeholder 4">
            <a:extLst>
              <a:ext uri="{FF2B5EF4-FFF2-40B4-BE49-F238E27FC236}">
                <a16:creationId xmlns:a16="http://schemas.microsoft.com/office/drawing/2014/main" id="{81D951D7-7D75-7C4D-9602-751B0F3ADD82}"/>
              </a:ext>
            </a:extLst>
          </p:cNvPr>
          <p:cNvSpPr txBox="1">
            <a:spLocks/>
          </p:cNvSpPr>
          <p:nvPr userDrawn="1"/>
        </p:nvSpPr>
        <p:spPr>
          <a:xfrm>
            <a:off x="6876256" y="6391674"/>
            <a:ext cx="1872208" cy="202481"/>
          </a:xfrm>
          <a:prstGeom prst="rect">
            <a:avLst/>
          </a:prstGeom>
        </p:spPr>
        <p:txBody>
          <a:bodyPr vert="horz" lIns="91440" tIns="45720" rIns="91440" bIns="45720" rtlCol="0" anchor="b"/>
          <a:lstStyle>
            <a:defPPr>
              <a:defRPr lang="en-US"/>
            </a:defPPr>
            <a:lvl1pPr marL="0" algn="r" defTabSz="457200" rtl="0" eaLnBrk="1" latinLnBrk="0" hangingPunct="1">
              <a:defRPr lang="nl-NL" sz="900" b="1" i="0" kern="1200" cap="small" baseline="0" dirty="0" smtClean="0">
                <a:solidFill>
                  <a:srgbClr val="201453"/>
                </a:solidFill>
                <a:latin typeface="American Typewriter" panose="020906040200040203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t>september</a:t>
            </a:r>
            <a:r>
              <a:rPr lang="en-US" dirty="0"/>
              <a:t> 2019 | </a:t>
            </a:r>
            <a:r>
              <a:rPr lang="en-US" dirty="0" err="1"/>
              <a:t>pagina</a:t>
            </a:r>
            <a:r>
              <a:rPr lang="en-US" dirty="0"/>
              <a:t> </a:t>
            </a:r>
            <a:fld id="{B8938F46-26DC-3F4E-B2BA-D1442FA91EDF}" type="slidenum">
              <a:rPr lang="en-US" smtClean="0"/>
              <a:pPr/>
              <a:t>‹nr.›</a:t>
            </a:fld>
            <a:endParaRPr lang="en-US" dirty="0"/>
          </a:p>
        </p:txBody>
      </p:sp>
      <p:pic>
        <p:nvPicPr>
          <p:cNvPr id="7" name="Picture 6" descr="A close up of a sign&#10;&#10;Description automatically generated">
            <a:extLst>
              <a:ext uri="{FF2B5EF4-FFF2-40B4-BE49-F238E27FC236}">
                <a16:creationId xmlns:a16="http://schemas.microsoft.com/office/drawing/2014/main" id="{6B880F15-D682-2244-B2FA-FB9B55C36A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703" y="232326"/>
            <a:ext cx="1679937" cy="1447096"/>
          </a:xfrm>
          <a:prstGeom prst="rect">
            <a:avLst/>
          </a:prstGeom>
        </p:spPr>
      </p:pic>
    </p:spTree>
    <p:extLst>
      <p:ext uri="{BB962C8B-B14F-4D97-AF65-F5344CB8AC3E}">
        <p14:creationId xmlns:p14="http://schemas.microsoft.com/office/powerpoint/2010/main" val="391325496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rgbClr val="20145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Klikken om de tekststijl van het model te bewerken</a:t>
            </a:r>
          </a:p>
        </p:txBody>
      </p:sp>
      <p:sp>
        <p:nvSpPr>
          <p:cNvPr id="6" name="Footer Placeholder 5"/>
          <p:cNvSpPr>
            <a:spLocks noGrp="1"/>
          </p:cNvSpPr>
          <p:nvPr>
            <p:ph type="ftr" sz="quarter" idx="11"/>
          </p:nvPr>
        </p:nvSpPr>
        <p:spPr/>
        <p:txBody>
          <a:bodyPr/>
          <a:lstStyle>
            <a:lvl1pPr>
              <a:defRPr>
                <a:solidFill>
                  <a:srgbClr val="201453"/>
                </a:solidFill>
              </a:defRPr>
            </a:lvl1pPr>
          </a:lstStyle>
          <a:p>
            <a:r>
              <a:rPr lang="nl-NL"/>
              <a:t>©MischaNagel.nl | Opleiding OVV | www.mischanagel.nl/ovv</a:t>
            </a:r>
            <a:endParaRPr lang="nl-NL" dirty="0"/>
          </a:p>
        </p:txBody>
      </p:sp>
      <p:pic>
        <p:nvPicPr>
          <p:cNvPr id="20" name="Picture 19" descr="A close up of a sign&#10;&#10;Description automatically generated">
            <a:extLst>
              <a:ext uri="{FF2B5EF4-FFF2-40B4-BE49-F238E27FC236}">
                <a16:creationId xmlns:a16="http://schemas.microsoft.com/office/drawing/2014/main" id="{4F415DF7-F3FA-AB4C-805E-5CCB8922C4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703" y="232326"/>
            <a:ext cx="1679937" cy="1447096"/>
          </a:xfrm>
          <a:prstGeom prst="rect">
            <a:avLst/>
          </a:prstGeom>
        </p:spPr>
      </p:pic>
      <p:sp>
        <p:nvSpPr>
          <p:cNvPr id="21" name="Date Placeholder 4">
            <a:extLst>
              <a:ext uri="{FF2B5EF4-FFF2-40B4-BE49-F238E27FC236}">
                <a16:creationId xmlns:a16="http://schemas.microsoft.com/office/drawing/2014/main" id="{F0DA8EAE-9B4A-DB45-9568-3D4DD9247A9B}"/>
              </a:ext>
            </a:extLst>
          </p:cNvPr>
          <p:cNvSpPr txBox="1">
            <a:spLocks/>
          </p:cNvSpPr>
          <p:nvPr userDrawn="1"/>
        </p:nvSpPr>
        <p:spPr>
          <a:xfrm>
            <a:off x="6876256" y="6391674"/>
            <a:ext cx="1872208" cy="202481"/>
          </a:xfrm>
          <a:prstGeom prst="rect">
            <a:avLst/>
          </a:prstGeom>
        </p:spPr>
        <p:txBody>
          <a:bodyPr vert="horz" lIns="91440" tIns="45720" rIns="91440" bIns="45720" rtlCol="0" anchor="b"/>
          <a:lstStyle>
            <a:defPPr>
              <a:defRPr lang="en-US"/>
            </a:defPPr>
            <a:lvl1pPr marL="0" algn="r" defTabSz="457200" rtl="0" eaLnBrk="1" latinLnBrk="0" hangingPunct="1">
              <a:defRPr lang="nl-NL" sz="900" b="1" i="0" kern="1200" cap="small" baseline="0" dirty="0" smtClean="0">
                <a:solidFill>
                  <a:srgbClr val="201453"/>
                </a:solidFill>
                <a:latin typeface="American Typewriter" panose="020906040200040203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t>september</a:t>
            </a:r>
            <a:r>
              <a:rPr lang="en-US" dirty="0"/>
              <a:t> 2019 | </a:t>
            </a:r>
            <a:r>
              <a:rPr lang="en-US" dirty="0" err="1"/>
              <a:t>pagina</a:t>
            </a:r>
            <a:r>
              <a:rPr lang="en-US" dirty="0"/>
              <a:t> </a:t>
            </a:r>
            <a:fld id="{B8938F46-26DC-3F4E-B2BA-D1442FA91EDF}" type="slidenum">
              <a:rPr lang="en-US" smtClean="0"/>
              <a:pPr/>
              <a:t>‹nr.›</a:t>
            </a:fld>
            <a:endParaRPr lang="en-US" dirty="0"/>
          </a:p>
        </p:txBody>
      </p:sp>
    </p:spTree>
    <p:extLst>
      <p:ext uri="{BB962C8B-B14F-4D97-AF65-F5344CB8AC3E}">
        <p14:creationId xmlns:p14="http://schemas.microsoft.com/office/powerpoint/2010/main" val="13677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rgbClr val="20145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Klikken om de tekststijl van het model te bewerken</a:t>
            </a:r>
          </a:p>
        </p:txBody>
      </p:sp>
      <p:sp>
        <p:nvSpPr>
          <p:cNvPr id="6" name="Footer Placeholder 5"/>
          <p:cNvSpPr>
            <a:spLocks noGrp="1"/>
          </p:cNvSpPr>
          <p:nvPr>
            <p:ph type="ftr" sz="quarter" idx="11"/>
          </p:nvPr>
        </p:nvSpPr>
        <p:spPr/>
        <p:txBody>
          <a:bodyPr/>
          <a:lstStyle>
            <a:lvl1pPr>
              <a:defRPr>
                <a:solidFill>
                  <a:srgbClr val="201453"/>
                </a:solidFill>
              </a:defRPr>
            </a:lvl1pPr>
          </a:lstStyle>
          <a:p>
            <a:r>
              <a:rPr lang="nl-NL"/>
              <a:t>©MischaNagel.nl | Opleiding OVV | www.mischanagel.nl/ovv</a:t>
            </a:r>
          </a:p>
        </p:txBody>
      </p:sp>
      <p:pic>
        <p:nvPicPr>
          <p:cNvPr id="20" name="Picture 19" descr="A close up of a sign&#10;&#10;Description automatically generated">
            <a:extLst>
              <a:ext uri="{FF2B5EF4-FFF2-40B4-BE49-F238E27FC236}">
                <a16:creationId xmlns:a16="http://schemas.microsoft.com/office/drawing/2014/main" id="{97E41EBA-A124-2549-811C-B1673D7C3A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703" y="232326"/>
            <a:ext cx="1679937" cy="1447096"/>
          </a:xfrm>
          <a:prstGeom prst="rect">
            <a:avLst/>
          </a:prstGeom>
        </p:spPr>
      </p:pic>
      <p:sp>
        <p:nvSpPr>
          <p:cNvPr id="21" name="Date Placeholder 4">
            <a:extLst>
              <a:ext uri="{FF2B5EF4-FFF2-40B4-BE49-F238E27FC236}">
                <a16:creationId xmlns:a16="http://schemas.microsoft.com/office/drawing/2014/main" id="{967B8CC3-260F-DA46-831A-92962E998E35}"/>
              </a:ext>
            </a:extLst>
          </p:cNvPr>
          <p:cNvSpPr txBox="1">
            <a:spLocks/>
          </p:cNvSpPr>
          <p:nvPr userDrawn="1"/>
        </p:nvSpPr>
        <p:spPr>
          <a:xfrm>
            <a:off x="6876256" y="6391674"/>
            <a:ext cx="1872208" cy="202481"/>
          </a:xfrm>
          <a:prstGeom prst="rect">
            <a:avLst/>
          </a:prstGeom>
        </p:spPr>
        <p:txBody>
          <a:bodyPr vert="horz" lIns="91440" tIns="45720" rIns="91440" bIns="45720" rtlCol="0" anchor="b"/>
          <a:lstStyle>
            <a:defPPr>
              <a:defRPr lang="en-US"/>
            </a:defPPr>
            <a:lvl1pPr marL="0" algn="r" defTabSz="457200" rtl="0" eaLnBrk="1" latinLnBrk="0" hangingPunct="1">
              <a:defRPr lang="nl-NL" sz="900" b="1" i="0" kern="1200" cap="small" baseline="0" dirty="0" smtClean="0">
                <a:solidFill>
                  <a:srgbClr val="201453"/>
                </a:solidFill>
                <a:latin typeface="American Typewriter" panose="020906040200040203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t>september</a:t>
            </a:r>
            <a:r>
              <a:rPr lang="en-US" dirty="0"/>
              <a:t> 2019 | </a:t>
            </a:r>
            <a:r>
              <a:rPr lang="en-US" dirty="0" err="1"/>
              <a:t>pagina</a:t>
            </a:r>
            <a:r>
              <a:rPr lang="en-US" dirty="0"/>
              <a:t> </a:t>
            </a:r>
            <a:fld id="{B8938F46-26DC-3F4E-B2BA-D1442FA91EDF}" type="slidenum">
              <a:rPr lang="en-US" smtClean="0"/>
              <a:pPr/>
              <a:t>‹nr.›</a:t>
            </a:fld>
            <a:endParaRPr lang="en-US" dirty="0"/>
          </a:p>
        </p:txBody>
      </p:sp>
    </p:spTree>
    <p:extLst>
      <p:ext uri="{BB962C8B-B14F-4D97-AF65-F5344CB8AC3E}">
        <p14:creationId xmlns:p14="http://schemas.microsoft.com/office/powerpoint/2010/main" val="3779734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2000"/>
            <a:lum/>
          </a:blip>
          <a:srcRect/>
          <a:stretch>
            <a:fillRect t="-38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864382" y="2560459"/>
            <a:ext cx="6345260" cy="709865"/>
          </a:xfrm>
          <a:prstGeom prst="rect">
            <a:avLst/>
          </a:prstGeom>
        </p:spPr>
        <p:txBody>
          <a:bodyPr vert="horz" lIns="91440" tIns="45720" rIns="91440" bIns="45720" rtlCol="0" anchor="ctr">
            <a:noAutofit/>
          </a:bodyPr>
          <a:lstStyle/>
          <a:p>
            <a:r>
              <a:rPr lang="nl-NL" dirty="0"/>
              <a:t>Klik om stijl te bewerken</a:t>
            </a:r>
            <a:endParaRPr lang="en-US" dirty="0"/>
          </a:p>
        </p:txBody>
      </p:sp>
      <p:sp>
        <p:nvSpPr>
          <p:cNvPr id="3" name="Text Placeholder 2"/>
          <p:cNvSpPr>
            <a:spLocks noGrp="1"/>
          </p:cNvSpPr>
          <p:nvPr>
            <p:ph type="body" idx="1"/>
          </p:nvPr>
        </p:nvSpPr>
        <p:spPr>
          <a:xfrm>
            <a:off x="864382" y="3369698"/>
            <a:ext cx="6345260" cy="2016224"/>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876256" y="6455822"/>
            <a:ext cx="1145451" cy="169851"/>
          </a:xfrm>
          <a:prstGeom prst="rect">
            <a:avLst/>
          </a:prstGeom>
        </p:spPr>
        <p:txBody>
          <a:bodyPr vert="horz" lIns="91440" tIns="45720" rIns="91440" bIns="45720" rtlCol="0" anchor="b"/>
          <a:lstStyle>
            <a:lvl1pPr algn="r">
              <a:defRPr lang="nl-NL" sz="900" b="1" i="0" kern="1200" cap="small" baseline="0" dirty="0" smtClean="0">
                <a:solidFill>
                  <a:srgbClr val="201453"/>
                </a:solidFill>
                <a:latin typeface="American Typewriter" panose="02090604020004020304" pitchFamily="18" charset="77"/>
                <a:ea typeface="+mn-ea"/>
                <a:cs typeface="+mn-cs"/>
              </a:defRPr>
            </a:lvl1pPr>
          </a:lstStyle>
          <a:p>
            <a:r>
              <a:rPr lang="en-US"/>
              <a:t>september 2019 | pagina ‹#›</a:t>
            </a:r>
            <a:endParaRPr lang="en-US" dirty="0"/>
          </a:p>
        </p:txBody>
      </p:sp>
      <p:sp>
        <p:nvSpPr>
          <p:cNvPr id="5" name="Footer Placeholder 4"/>
          <p:cNvSpPr>
            <a:spLocks noGrp="1"/>
          </p:cNvSpPr>
          <p:nvPr>
            <p:ph type="ftr" sz="quarter" idx="3"/>
          </p:nvPr>
        </p:nvSpPr>
        <p:spPr>
          <a:xfrm>
            <a:off x="590843" y="6391675"/>
            <a:ext cx="4269189" cy="202481"/>
          </a:xfrm>
          <a:prstGeom prst="rect">
            <a:avLst/>
          </a:prstGeom>
        </p:spPr>
        <p:txBody>
          <a:bodyPr vert="horz" lIns="91440" tIns="45720" rIns="91440" bIns="45720" rtlCol="0" anchor="b"/>
          <a:lstStyle>
            <a:lvl1pPr algn="l">
              <a:defRPr sz="900" b="1" i="0" cap="small" baseline="0">
                <a:solidFill>
                  <a:srgbClr val="201453"/>
                </a:solidFill>
                <a:latin typeface="American Typewriter" panose="02090604020004020304" pitchFamily="18" charset="77"/>
              </a:defRPr>
            </a:lvl1pPr>
          </a:lstStyle>
          <a:p>
            <a:r>
              <a:rPr lang="nl-NL" dirty="0"/>
              <a:t>©MischaNagel.nl | Opleiding OVV | </a:t>
            </a:r>
            <a:r>
              <a:rPr lang="nl-NL" dirty="0" err="1"/>
              <a:t>www.mischanagel.nl</a:t>
            </a:r>
            <a:r>
              <a:rPr lang="nl-NL" dirty="0"/>
              <a:t>/ovv</a:t>
            </a:r>
          </a:p>
        </p:txBody>
      </p:sp>
    </p:spTree>
    <p:extLst>
      <p:ext uri="{BB962C8B-B14F-4D97-AF65-F5344CB8AC3E}">
        <p14:creationId xmlns:p14="http://schemas.microsoft.com/office/powerpoint/2010/main" val="21992830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ransition>
    <p:fade/>
  </p:transition>
  <p:hf hdr="0" dt="0"/>
  <p:txStyles>
    <p:titleStyle>
      <a:lvl1pPr algn="l" defTabSz="457200" rtl="0" eaLnBrk="1" latinLnBrk="0" hangingPunct="1">
        <a:spcBef>
          <a:spcPct val="0"/>
        </a:spcBef>
        <a:buNone/>
        <a:defRPr sz="3200" b="1" i="0" kern="1200">
          <a:solidFill>
            <a:srgbClr val="201453"/>
          </a:solidFill>
          <a:latin typeface="Verdana Pro Black" panose="020B060403050404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00D6BA"/>
        </a:buClr>
        <a:buSzPct val="80000"/>
        <a:buFont typeface="Wingdings 3" charset="2"/>
        <a:buChar char=""/>
        <a:defRPr sz="1800" b="0" i="0" kern="1200">
          <a:solidFill>
            <a:srgbClr val="201453"/>
          </a:solidFill>
          <a:latin typeface="Verdana Pro" panose="020B0604030504040204" pitchFamily="34" charset="0"/>
          <a:ea typeface="+mn-ea"/>
          <a:cs typeface="+mn-cs"/>
        </a:defRPr>
      </a:lvl1pPr>
      <a:lvl2pPr marL="685800" indent="-283464" algn="l" defTabSz="457200" rtl="0" eaLnBrk="1" latinLnBrk="0" hangingPunct="1">
        <a:spcBef>
          <a:spcPts val="1000"/>
        </a:spcBef>
        <a:spcAft>
          <a:spcPts val="0"/>
        </a:spcAft>
        <a:buClr>
          <a:srgbClr val="00D6BA"/>
        </a:buClr>
        <a:buSzPct val="80000"/>
        <a:buFont typeface="Wingdings 3" charset="2"/>
        <a:buChar char=""/>
        <a:defRPr sz="1600" b="0" i="0" kern="1200">
          <a:solidFill>
            <a:srgbClr val="201453"/>
          </a:solidFill>
          <a:latin typeface="Verdana Pro" panose="020B0604030504040204" pitchFamily="34" charset="0"/>
          <a:ea typeface="+mn-ea"/>
          <a:cs typeface="+mn-cs"/>
        </a:defRPr>
      </a:lvl2pPr>
      <a:lvl3pPr marL="960120" indent="-228600" algn="l" defTabSz="457200" rtl="0" eaLnBrk="1" latinLnBrk="0" hangingPunct="1">
        <a:spcBef>
          <a:spcPts val="1000"/>
        </a:spcBef>
        <a:spcAft>
          <a:spcPts val="0"/>
        </a:spcAft>
        <a:buClr>
          <a:srgbClr val="00D6BA"/>
        </a:buClr>
        <a:buSzPct val="80000"/>
        <a:buFont typeface="Wingdings 3" charset="2"/>
        <a:buChar char=""/>
        <a:defRPr sz="1400" b="0" i="0" kern="1200">
          <a:solidFill>
            <a:srgbClr val="201453"/>
          </a:solidFill>
          <a:latin typeface="Verdana Pro" panose="020B0604030504040204" pitchFamily="34" charset="0"/>
          <a:ea typeface="+mn-ea"/>
          <a:cs typeface="+mn-cs"/>
        </a:defRPr>
      </a:lvl3pPr>
      <a:lvl4pPr marL="1234440" indent="-228600" algn="l" defTabSz="457200" rtl="0" eaLnBrk="1" latinLnBrk="0" hangingPunct="1">
        <a:spcBef>
          <a:spcPts val="1000"/>
        </a:spcBef>
        <a:spcAft>
          <a:spcPts val="0"/>
        </a:spcAft>
        <a:buClr>
          <a:srgbClr val="00D6BA"/>
        </a:buClr>
        <a:buSzPct val="80000"/>
        <a:buFont typeface="Wingdings 3" charset="2"/>
        <a:buChar char=""/>
        <a:defRPr sz="1200" b="0" i="0" kern="1200">
          <a:solidFill>
            <a:srgbClr val="201453"/>
          </a:solidFill>
          <a:latin typeface="Verdana Pro" panose="020B0604030504040204" pitchFamily="34" charset="0"/>
          <a:ea typeface="+mn-ea"/>
          <a:cs typeface="+mn-cs"/>
        </a:defRPr>
      </a:lvl4pPr>
      <a:lvl5pPr marL="1508760" indent="-228600" algn="l" defTabSz="457200" rtl="0" eaLnBrk="1" latinLnBrk="0" hangingPunct="1">
        <a:spcBef>
          <a:spcPts val="1000"/>
        </a:spcBef>
        <a:spcAft>
          <a:spcPts val="0"/>
        </a:spcAft>
        <a:buClr>
          <a:srgbClr val="00D6BA"/>
        </a:buClr>
        <a:buSzPct val="80000"/>
        <a:buFont typeface="Wingdings 3" charset="2"/>
        <a:buChar char=""/>
        <a:defRPr sz="1200" b="0" i="0" kern="1200">
          <a:solidFill>
            <a:srgbClr val="201453"/>
          </a:solidFill>
          <a:latin typeface="Verdana Pro" panose="020B0604030504040204" pitchFamily="34" charset="0"/>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mischanagel.nl/ov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mischanagel.nl/ovv" TargetMode="External"/><Relationship Id="rId2" Type="http://schemas.openxmlformats.org/officeDocument/2006/relationships/hyperlink" Target="https://www.oncofoot.com/zorgkaart" TargetMode="Externa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hyperlink" Target="https://www.mischanagel.nl/ovv-info"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846239" y="4653136"/>
            <a:ext cx="7772400" cy="1440160"/>
          </a:xfrm>
        </p:spPr>
        <p:txBody>
          <a:bodyPr/>
          <a:lstStyle/>
          <a:p>
            <a:r>
              <a:rPr lang="nl-NL" b="1" dirty="0"/>
              <a:t>WELKOM</a:t>
            </a:r>
          </a:p>
        </p:txBody>
      </p:sp>
      <p:sp>
        <p:nvSpPr>
          <p:cNvPr id="3" name="Ondertitel 2"/>
          <p:cNvSpPr>
            <a:spLocks noGrp="1"/>
          </p:cNvSpPr>
          <p:nvPr>
            <p:ph type="subTitle" idx="1"/>
          </p:nvPr>
        </p:nvSpPr>
        <p:spPr>
          <a:xfrm>
            <a:off x="4572000" y="4010305"/>
            <a:ext cx="4280520" cy="1285662"/>
          </a:xfrm>
        </p:spPr>
        <p:txBody>
          <a:bodyPr/>
          <a:lstStyle/>
          <a:p>
            <a:pPr algn="ctr"/>
            <a:r>
              <a:rPr lang="nl-NL" sz="3600" b="1" dirty="0"/>
              <a:t>Presentatie</a:t>
            </a:r>
          </a:p>
          <a:p>
            <a:pPr algn="ctr"/>
            <a:r>
              <a:rPr lang="nl-NL" b="1" dirty="0"/>
              <a:t>Oncologie en Voetzorg</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561" y="4292894"/>
            <a:ext cx="3384376" cy="1569726"/>
          </a:xfrm>
          <a:prstGeom prst="rect">
            <a:avLst/>
          </a:prstGeom>
        </p:spPr>
      </p:pic>
    </p:spTree>
    <p:extLst>
      <p:ext uri="{BB962C8B-B14F-4D97-AF65-F5344CB8AC3E}">
        <p14:creationId xmlns:p14="http://schemas.microsoft.com/office/powerpoint/2010/main" val="190016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9099" y="980728"/>
            <a:ext cx="6343672" cy="709865"/>
          </a:xfrm>
        </p:spPr>
        <p:txBody>
          <a:bodyPr/>
          <a:lstStyle/>
          <a:p>
            <a:r>
              <a:rPr lang="nl-NL" b="1" dirty="0"/>
              <a:t>IN DE STOEL BIJ DE OVV</a:t>
            </a:r>
          </a:p>
        </p:txBody>
      </p:sp>
      <p:sp>
        <p:nvSpPr>
          <p:cNvPr id="3" name="Tijdelijke aanduiding voor inhoud 2"/>
          <p:cNvSpPr>
            <a:spLocks noGrp="1"/>
          </p:cNvSpPr>
          <p:nvPr>
            <p:ph idx="1"/>
          </p:nvPr>
        </p:nvSpPr>
        <p:spPr>
          <a:xfrm>
            <a:off x="839802" y="1772816"/>
            <a:ext cx="6900549" cy="3600400"/>
          </a:xfrm>
        </p:spPr>
        <p:txBody>
          <a:bodyPr>
            <a:normAutofit/>
          </a:bodyPr>
          <a:lstStyle/>
          <a:p>
            <a:pPr marL="0" indent="0">
              <a:lnSpc>
                <a:spcPct val="160000"/>
              </a:lnSpc>
              <a:buNone/>
            </a:pPr>
            <a:r>
              <a:rPr lang="nl-NL" sz="2000" dirty="0"/>
              <a:t>Bij de eerste afspraak altijd een intake gesprek</a:t>
            </a:r>
          </a:p>
          <a:p>
            <a:pPr>
              <a:lnSpc>
                <a:spcPct val="160000"/>
              </a:lnSpc>
            </a:pPr>
            <a:r>
              <a:rPr lang="nl-NL" sz="2000" dirty="0"/>
              <a:t>Vragenlijst</a:t>
            </a:r>
          </a:p>
          <a:p>
            <a:pPr>
              <a:lnSpc>
                <a:spcPct val="160000"/>
              </a:lnSpc>
            </a:pPr>
            <a:r>
              <a:rPr lang="nl-NL" sz="2000" dirty="0"/>
              <a:t>Klachten</a:t>
            </a:r>
          </a:p>
          <a:p>
            <a:pPr>
              <a:lnSpc>
                <a:spcPct val="160000"/>
              </a:lnSpc>
            </a:pPr>
            <a:r>
              <a:rPr lang="nl-NL" sz="2000" dirty="0"/>
              <a:t>Ziekteverleden</a:t>
            </a:r>
          </a:p>
          <a:p>
            <a:pPr>
              <a:lnSpc>
                <a:spcPct val="160000"/>
              </a:lnSpc>
            </a:pPr>
            <a:r>
              <a:rPr lang="nl-NL" sz="2000" dirty="0"/>
              <a:t>“Wordt u op dit moment actief behandeld?”</a:t>
            </a:r>
          </a:p>
          <a:p>
            <a:endParaRPr lang="nl-NL" sz="2000" dirty="0"/>
          </a:p>
        </p:txBody>
      </p:sp>
      <p:sp>
        <p:nvSpPr>
          <p:cNvPr id="5" name="Footer Placeholder 4">
            <a:extLst>
              <a:ext uri="{FF2B5EF4-FFF2-40B4-BE49-F238E27FC236}">
                <a16:creationId xmlns:a16="http://schemas.microsoft.com/office/drawing/2014/main" id="{04F60BE9-9022-9D4E-8304-AA88698AD72A}"/>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3765921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SCREENING</a:t>
            </a:r>
          </a:p>
        </p:txBody>
      </p:sp>
      <p:sp>
        <p:nvSpPr>
          <p:cNvPr id="3" name="Tijdelijke aanduiding voor inhoud 2"/>
          <p:cNvSpPr>
            <a:spLocks noGrp="1"/>
          </p:cNvSpPr>
          <p:nvPr>
            <p:ph idx="1"/>
          </p:nvPr>
        </p:nvSpPr>
        <p:spPr>
          <a:xfrm>
            <a:off x="839803" y="1772816"/>
            <a:ext cx="6345260" cy="3240360"/>
          </a:xfrm>
        </p:spPr>
        <p:txBody>
          <a:bodyPr>
            <a:normAutofit/>
          </a:bodyPr>
          <a:lstStyle/>
          <a:p>
            <a:pPr marL="0" indent="0">
              <a:buNone/>
            </a:pPr>
            <a:r>
              <a:rPr lang="nl-NL" sz="2000" dirty="0"/>
              <a:t>Voordat u een behandeling krijgt kan een ovv uw voeten onderzoeken op</a:t>
            </a:r>
          </a:p>
          <a:p>
            <a:r>
              <a:rPr lang="nl-NL" sz="2000" dirty="0"/>
              <a:t>Voetproblemen</a:t>
            </a:r>
          </a:p>
          <a:p>
            <a:r>
              <a:rPr lang="nl-NL" sz="2000" dirty="0"/>
              <a:t>Huidproblemen</a:t>
            </a:r>
          </a:p>
          <a:p>
            <a:r>
              <a:rPr lang="nl-NL" sz="2000" dirty="0"/>
              <a:t>Wondjes</a:t>
            </a:r>
          </a:p>
          <a:p>
            <a:r>
              <a:rPr lang="nl-NL" sz="2000" dirty="0"/>
              <a:t>Nagelaandoeningen</a:t>
            </a:r>
          </a:p>
          <a:p>
            <a:r>
              <a:rPr lang="nl-NL" sz="2000" dirty="0"/>
              <a:t>Schimmelinfecties</a:t>
            </a:r>
          </a:p>
          <a:p>
            <a:endParaRPr lang="nl-NL" dirty="0"/>
          </a:p>
          <a:p>
            <a:endParaRPr lang="nl-NL" dirty="0"/>
          </a:p>
        </p:txBody>
      </p:sp>
      <p:sp>
        <p:nvSpPr>
          <p:cNvPr id="5" name="Footer Placeholder 4">
            <a:extLst>
              <a:ext uri="{FF2B5EF4-FFF2-40B4-BE49-F238E27FC236}">
                <a16:creationId xmlns:a16="http://schemas.microsoft.com/office/drawing/2014/main" id="{CD9728F9-1D9A-2D41-AF8F-6543FA726EC8}"/>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106662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SIGNAALFUNCTIE</a:t>
            </a:r>
          </a:p>
        </p:txBody>
      </p:sp>
      <p:sp>
        <p:nvSpPr>
          <p:cNvPr id="3" name="Tijdelijke aanduiding voor inhoud 2"/>
          <p:cNvSpPr>
            <a:spLocks noGrp="1"/>
          </p:cNvSpPr>
          <p:nvPr>
            <p:ph idx="1"/>
          </p:nvPr>
        </p:nvSpPr>
        <p:spPr>
          <a:xfrm>
            <a:off x="839803" y="1772816"/>
            <a:ext cx="6345260" cy="2808312"/>
          </a:xfrm>
        </p:spPr>
        <p:txBody>
          <a:bodyPr/>
          <a:lstStyle/>
          <a:p>
            <a:endParaRPr lang="nl-NL" b="1" dirty="0"/>
          </a:p>
          <a:p>
            <a:r>
              <a:rPr lang="nl-NL" sz="2000" dirty="0"/>
              <a:t>Uw huid</a:t>
            </a:r>
          </a:p>
          <a:p>
            <a:r>
              <a:rPr lang="nl-NL" sz="2000" dirty="0"/>
              <a:t>Uw nagels</a:t>
            </a:r>
          </a:p>
          <a:p>
            <a:r>
              <a:rPr lang="nl-NL" sz="2000" dirty="0"/>
              <a:t>Veranderingen kunnen een indicatie zijn voor een verwijzing naar het behandelteam</a:t>
            </a:r>
          </a:p>
          <a:p>
            <a:pPr marL="0" indent="0">
              <a:buNone/>
            </a:pPr>
            <a:endParaRPr lang="nl-NL" dirty="0"/>
          </a:p>
        </p:txBody>
      </p:sp>
      <p:sp>
        <p:nvSpPr>
          <p:cNvPr id="5" name="Footer Placeholder 4">
            <a:extLst>
              <a:ext uri="{FF2B5EF4-FFF2-40B4-BE49-F238E27FC236}">
                <a16:creationId xmlns:a16="http://schemas.microsoft.com/office/drawing/2014/main" id="{7669CD40-B0DC-284B-B1D0-30EF1445EBC2}"/>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2482296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880257"/>
            <a:ext cx="6343672" cy="709865"/>
          </a:xfrm>
        </p:spPr>
        <p:txBody>
          <a:bodyPr/>
          <a:lstStyle/>
          <a:p>
            <a:r>
              <a:rPr lang="nl-NL" b="1" dirty="0"/>
              <a:t>BIJWERKING BEHANDELINGEN</a:t>
            </a:r>
          </a:p>
        </p:txBody>
      </p:sp>
      <p:sp>
        <p:nvSpPr>
          <p:cNvPr id="3" name="Tijdelijke aanduiding voor inhoud 2"/>
          <p:cNvSpPr>
            <a:spLocks noGrp="1"/>
          </p:cNvSpPr>
          <p:nvPr>
            <p:ph idx="1"/>
          </p:nvPr>
        </p:nvSpPr>
        <p:spPr>
          <a:xfrm>
            <a:off x="531690" y="1921903"/>
            <a:ext cx="6345260" cy="3096344"/>
          </a:xfrm>
        </p:spPr>
        <p:txBody>
          <a:bodyPr>
            <a:normAutofit/>
          </a:bodyPr>
          <a:lstStyle/>
          <a:p>
            <a:r>
              <a:rPr lang="nl-NL" sz="2000" dirty="0" err="1"/>
              <a:t>Targeted</a:t>
            </a:r>
            <a:r>
              <a:rPr lang="nl-NL" sz="2000" dirty="0"/>
              <a:t> therapie (doelgerichte therapie) en chemo geven bijwerkingen aan handen en voeten</a:t>
            </a:r>
          </a:p>
          <a:p>
            <a:r>
              <a:rPr lang="nl-NL" sz="2000" dirty="0"/>
              <a:t>Hand – Voet Syndroom</a:t>
            </a:r>
          </a:p>
          <a:p>
            <a:r>
              <a:rPr lang="nl-NL" sz="2000" dirty="0"/>
              <a:t>Hand Voet Huid Syndroom</a:t>
            </a:r>
          </a:p>
          <a:p>
            <a:r>
              <a:rPr lang="nl-NL" sz="2000" dirty="0"/>
              <a:t>Nagelproblemen</a:t>
            </a:r>
          </a:p>
          <a:p>
            <a:r>
              <a:rPr lang="nl-NL" sz="2000" dirty="0"/>
              <a:t>Zenuw beschadigingen = neuropathie</a:t>
            </a:r>
          </a:p>
        </p:txBody>
      </p:sp>
      <p:sp>
        <p:nvSpPr>
          <p:cNvPr id="5" name="Footer Placeholder 4">
            <a:extLst>
              <a:ext uri="{FF2B5EF4-FFF2-40B4-BE49-F238E27FC236}">
                <a16:creationId xmlns:a16="http://schemas.microsoft.com/office/drawing/2014/main" id="{53ED03ED-A651-B642-A335-E35D3FBEC074}"/>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899665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idx="1"/>
          </p:nvPr>
        </p:nvSpPr>
        <p:spPr/>
        <p:txBody>
          <a:bodyPr anchor="ctr">
            <a:normAutofit/>
          </a:bodyPr>
          <a:lstStyle/>
          <a:p>
            <a:endParaRPr lang="nl-NL" dirty="0">
              <a:solidFill>
                <a:srgbClr val="FFFFFF"/>
              </a:solidFill>
            </a:endParaRPr>
          </a:p>
          <a:p>
            <a:pPr marL="0" indent="0">
              <a:buNone/>
            </a:pPr>
            <a:endParaRPr lang="nl-NL" dirty="0">
              <a:solidFill>
                <a:srgbClr val="FFFFFF"/>
              </a:solidFill>
            </a:endParaRPr>
          </a:p>
        </p:txBody>
      </p:sp>
      <p:sp>
        <p:nvSpPr>
          <p:cNvPr id="5" name="Footer Placeholder 4">
            <a:extLst>
              <a:ext uri="{FF2B5EF4-FFF2-40B4-BE49-F238E27FC236}">
                <a16:creationId xmlns:a16="http://schemas.microsoft.com/office/drawing/2014/main" id="{C3A9178E-B358-154A-99A2-BDE46572611C}"/>
              </a:ext>
            </a:extLst>
          </p:cNvPr>
          <p:cNvSpPr>
            <a:spLocks noGrp="1"/>
          </p:cNvSpPr>
          <p:nvPr>
            <p:ph type="ftr" sz="quarter" idx="11"/>
          </p:nvPr>
        </p:nvSpPr>
        <p:spPr/>
        <p:txBody>
          <a:bodyPr/>
          <a:lstStyle/>
          <a:p>
            <a:r>
              <a:rPr lang="nl-NL"/>
              <a:t>©MischaNagel.nl | Opleiding OVV | www.mischanagel.nl/ovv</a:t>
            </a:r>
            <a:endParaRPr lang="nl-NL" dirty="0"/>
          </a:p>
        </p:txBody>
      </p:sp>
      <p:sp>
        <p:nvSpPr>
          <p:cNvPr id="2" name="Titel 1"/>
          <p:cNvSpPr>
            <a:spLocks noGrp="1"/>
          </p:cNvSpPr>
          <p:nvPr>
            <p:ph type="title" idx="4294967295"/>
          </p:nvPr>
        </p:nvSpPr>
        <p:spPr>
          <a:xfrm>
            <a:off x="5170663" y="2663161"/>
            <a:ext cx="2979711" cy="2350015"/>
          </a:xfrm>
        </p:spPr>
        <p:txBody>
          <a:bodyPr>
            <a:normAutofit/>
          </a:bodyPr>
          <a:lstStyle/>
          <a:p>
            <a:pPr algn="ctr">
              <a:lnSpc>
                <a:spcPct val="90000"/>
              </a:lnSpc>
            </a:pPr>
            <a:r>
              <a:rPr lang="nl-NL" sz="2500" b="1" dirty="0">
                <a:solidFill>
                  <a:srgbClr val="00D6BA"/>
                </a:solidFill>
              </a:rPr>
              <a:t>HAND-VOET</a:t>
            </a:r>
            <a:br>
              <a:rPr lang="nl-NL" sz="2500" b="1" dirty="0">
                <a:solidFill>
                  <a:srgbClr val="00D6BA"/>
                </a:solidFill>
              </a:rPr>
            </a:br>
            <a:r>
              <a:rPr lang="nl-NL" sz="2500" b="1" dirty="0">
                <a:solidFill>
                  <a:srgbClr val="00D6BA"/>
                </a:solidFill>
              </a:rPr>
              <a:t>SYNDROOM</a:t>
            </a:r>
            <a:br>
              <a:rPr lang="nl-NL" sz="2500" b="1" dirty="0">
                <a:solidFill>
                  <a:srgbClr val="00D6BA"/>
                </a:solidFill>
              </a:rPr>
            </a:br>
            <a:r>
              <a:rPr lang="nl-NL" sz="2500" b="1" dirty="0">
                <a:solidFill>
                  <a:srgbClr val="00D6BA"/>
                </a:solidFill>
              </a:rPr>
              <a:t>KLACHTEN</a:t>
            </a:r>
            <a:br>
              <a:rPr lang="nl-NL" sz="2500" b="1" dirty="0">
                <a:solidFill>
                  <a:srgbClr val="00D6BA"/>
                </a:solidFill>
              </a:rPr>
            </a:br>
            <a:endParaRPr lang="nl-NL" sz="2500" b="1" dirty="0">
              <a:solidFill>
                <a:srgbClr val="00D6BA"/>
              </a:solidFill>
            </a:endParaRPr>
          </a:p>
        </p:txBody>
      </p:sp>
      <p:sp>
        <p:nvSpPr>
          <p:cNvPr id="6" name="Rectangle 5">
            <a:extLst>
              <a:ext uri="{FF2B5EF4-FFF2-40B4-BE49-F238E27FC236}">
                <a16:creationId xmlns:a16="http://schemas.microsoft.com/office/drawing/2014/main" id="{67D84269-661F-C24A-BA66-CCA1216D7398}"/>
              </a:ext>
            </a:extLst>
          </p:cNvPr>
          <p:cNvSpPr/>
          <p:nvPr/>
        </p:nvSpPr>
        <p:spPr>
          <a:xfrm>
            <a:off x="755576" y="2257588"/>
            <a:ext cx="3456384" cy="2862322"/>
          </a:xfrm>
          <a:prstGeom prst="rect">
            <a:avLst/>
          </a:prstGeom>
        </p:spPr>
        <p:txBody>
          <a:bodyPr wrap="square">
            <a:spAutoFit/>
          </a:bodyPr>
          <a:lstStyle/>
          <a:p>
            <a:pPr marL="285750" indent="-285750">
              <a:buClr>
                <a:srgbClr val="00D6BA"/>
              </a:buClr>
              <a:buFont typeface="Arial" panose="020B0604020202020204" pitchFamily="34" charset="0"/>
              <a:buChar char="•"/>
            </a:pPr>
            <a:r>
              <a:rPr lang="nl-NL" sz="2000" dirty="0">
                <a:solidFill>
                  <a:srgbClr val="201453"/>
                </a:solidFill>
                <a:latin typeface="Verdana Pro" panose="020B0604030504040204" pitchFamily="34" charset="0"/>
              </a:rPr>
              <a:t>Blaren</a:t>
            </a:r>
          </a:p>
          <a:p>
            <a:pPr marL="285750" indent="-285750">
              <a:buClr>
                <a:srgbClr val="00D6BA"/>
              </a:buClr>
              <a:buFont typeface="Arial" panose="020B0604020202020204" pitchFamily="34" charset="0"/>
              <a:buChar char="•"/>
            </a:pPr>
            <a:r>
              <a:rPr lang="nl-NL" sz="2000" dirty="0">
                <a:solidFill>
                  <a:srgbClr val="201453"/>
                </a:solidFill>
                <a:latin typeface="Verdana Pro" panose="020B0604030504040204" pitchFamily="34" charset="0"/>
              </a:rPr>
              <a:t>Infecties</a:t>
            </a:r>
          </a:p>
          <a:p>
            <a:pPr marL="285750" indent="-285750">
              <a:buClr>
                <a:srgbClr val="00D6BA"/>
              </a:buClr>
              <a:buFont typeface="Arial" panose="020B0604020202020204" pitchFamily="34" charset="0"/>
              <a:buChar char="•"/>
            </a:pPr>
            <a:r>
              <a:rPr lang="nl-NL" sz="2000" dirty="0">
                <a:solidFill>
                  <a:srgbClr val="201453"/>
                </a:solidFill>
                <a:latin typeface="Verdana Pro" panose="020B0604030504040204" pitchFamily="34" charset="0"/>
              </a:rPr>
              <a:t>Jeuk</a:t>
            </a:r>
          </a:p>
          <a:p>
            <a:pPr marL="285750" indent="-285750">
              <a:buClr>
                <a:srgbClr val="00D6BA"/>
              </a:buClr>
              <a:buFont typeface="Arial" panose="020B0604020202020204" pitchFamily="34" charset="0"/>
              <a:buChar char="•"/>
            </a:pPr>
            <a:r>
              <a:rPr lang="nl-NL" sz="2000" dirty="0">
                <a:solidFill>
                  <a:srgbClr val="201453"/>
                </a:solidFill>
                <a:latin typeface="Verdana Pro" panose="020B0604030504040204" pitchFamily="34" charset="0"/>
              </a:rPr>
              <a:t>Pijn en gevoeligheid</a:t>
            </a:r>
          </a:p>
          <a:p>
            <a:pPr marL="285750" indent="-285750">
              <a:buClr>
                <a:srgbClr val="00D6BA"/>
              </a:buClr>
              <a:buFont typeface="Arial" panose="020B0604020202020204" pitchFamily="34" charset="0"/>
              <a:buChar char="•"/>
            </a:pPr>
            <a:r>
              <a:rPr lang="nl-NL" sz="2000" dirty="0">
                <a:solidFill>
                  <a:srgbClr val="201453"/>
                </a:solidFill>
                <a:latin typeface="Verdana Pro" panose="020B0604030504040204" pitchFamily="34" charset="0"/>
              </a:rPr>
              <a:t>Roodheid</a:t>
            </a:r>
          </a:p>
          <a:p>
            <a:pPr marL="285750" indent="-285750">
              <a:buClr>
                <a:srgbClr val="00D6BA"/>
              </a:buClr>
              <a:buFont typeface="Arial" panose="020B0604020202020204" pitchFamily="34" charset="0"/>
              <a:buChar char="•"/>
            </a:pPr>
            <a:r>
              <a:rPr lang="nl-NL" sz="2000" dirty="0">
                <a:solidFill>
                  <a:srgbClr val="201453"/>
                </a:solidFill>
                <a:latin typeface="Verdana Pro" panose="020B0604030504040204" pitchFamily="34" charset="0"/>
              </a:rPr>
              <a:t>Schilferende en vervellende huid</a:t>
            </a:r>
          </a:p>
          <a:p>
            <a:pPr marL="285750" indent="-285750">
              <a:buClr>
                <a:srgbClr val="00D6BA"/>
              </a:buClr>
              <a:buFont typeface="Arial" panose="020B0604020202020204" pitchFamily="34" charset="0"/>
              <a:buChar char="•"/>
            </a:pPr>
            <a:r>
              <a:rPr lang="nl-NL" sz="2000" dirty="0">
                <a:solidFill>
                  <a:srgbClr val="201453"/>
                </a:solidFill>
                <a:latin typeface="Verdana Pro" panose="020B0604030504040204" pitchFamily="34" charset="0"/>
              </a:rPr>
              <a:t>Zwelling aan beide voeten tegelijkertijd</a:t>
            </a:r>
          </a:p>
        </p:txBody>
      </p:sp>
    </p:spTree>
    <p:extLst>
      <p:ext uri="{BB962C8B-B14F-4D97-AF65-F5344CB8AC3E}">
        <p14:creationId xmlns:p14="http://schemas.microsoft.com/office/powerpoint/2010/main" val="320984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HAND VOET SYNDROOM</a:t>
            </a:r>
          </a:p>
        </p:txBody>
      </p:sp>
      <p:pic>
        <p:nvPicPr>
          <p:cNvPr id="2050" name="Picture 2" descr="http://www.huidziekten.nl/afbeeldingen/acraalerytheem.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83279" y="2489200"/>
            <a:ext cx="4707466" cy="35306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97E3FFFA-8923-374E-8F3A-026FF64BCDE8}"/>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2411933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1440160"/>
          </a:xfrm>
        </p:spPr>
        <p:txBody>
          <a:bodyPr>
            <a:normAutofit fontScale="90000"/>
          </a:bodyPr>
          <a:lstStyle/>
          <a:p>
            <a:br>
              <a:rPr lang="nl-NL" b="1" dirty="0"/>
            </a:br>
            <a:r>
              <a:rPr lang="nl-NL" b="1" dirty="0"/>
              <a:t>NEUROPATHIE = ZENUWBESCHADIGING</a:t>
            </a:r>
            <a:br>
              <a:rPr lang="nl-NL" b="1" dirty="0"/>
            </a:br>
            <a:endParaRPr lang="nl-NL" b="1" dirty="0"/>
          </a:p>
        </p:txBody>
      </p:sp>
      <p:sp>
        <p:nvSpPr>
          <p:cNvPr id="3" name="Tijdelijke aanduiding voor inhoud 2"/>
          <p:cNvSpPr>
            <a:spLocks noGrp="1"/>
          </p:cNvSpPr>
          <p:nvPr>
            <p:ph idx="1"/>
          </p:nvPr>
        </p:nvSpPr>
        <p:spPr>
          <a:xfrm>
            <a:off x="457200" y="2319871"/>
            <a:ext cx="4186808" cy="3417243"/>
          </a:xfrm>
        </p:spPr>
        <p:txBody>
          <a:bodyPr/>
          <a:lstStyle/>
          <a:p>
            <a:r>
              <a:rPr lang="nl-NL" sz="2000" dirty="0"/>
              <a:t>Tintelend gevoel</a:t>
            </a:r>
          </a:p>
          <a:p>
            <a:r>
              <a:rPr lang="nl-NL" sz="2000" dirty="0"/>
              <a:t>Brandend gevoel</a:t>
            </a:r>
          </a:p>
          <a:p>
            <a:r>
              <a:rPr lang="nl-NL" sz="2000" dirty="0"/>
              <a:t>Doof gevoel</a:t>
            </a:r>
          </a:p>
          <a:p>
            <a:r>
              <a:rPr lang="nl-NL" sz="2000" dirty="0"/>
              <a:t>Pijn</a:t>
            </a:r>
            <a:endParaRPr lang="nl-NL" dirty="0"/>
          </a:p>
        </p:txBody>
      </p:sp>
      <p:sp>
        <p:nvSpPr>
          <p:cNvPr id="5" name="Rechthoek 4"/>
          <p:cNvSpPr/>
          <p:nvPr/>
        </p:nvSpPr>
        <p:spPr>
          <a:xfrm>
            <a:off x="3404853" y="3822334"/>
            <a:ext cx="3580424" cy="923330"/>
          </a:xfrm>
          <a:prstGeom prst="rect">
            <a:avLst/>
          </a:prstGeom>
          <a:noFill/>
        </p:spPr>
        <p:txBody>
          <a:bodyPr wrap="square" lIns="91440" tIns="45720" rIns="91440" bIns="45720">
            <a:spAutoFit/>
          </a:bodyPr>
          <a:lstStyle/>
          <a:p>
            <a:pPr algn="ctr"/>
            <a:r>
              <a:rPr lang="nl-NL" sz="5400" b="1" cap="none" spc="0" dirty="0">
                <a:ln w="6600">
                  <a:solidFill>
                    <a:srgbClr val="00D6BA"/>
                  </a:solidFill>
                  <a:prstDash val="solid"/>
                </a:ln>
                <a:solidFill>
                  <a:srgbClr val="201453"/>
                </a:solidFill>
                <a:effectLst>
                  <a:outerShdw dist="38100" dir="2700000" algn="tl" rotWithShape="0">
                    <a:schemeClr val="accent2"/>
                  </a:outerShdw>
                </a:effectLst>
              </a:rPr>
              <a:t>LET OP !!!</a:t>
            </a:r>
          </a:p>
        </p:txBody>
      </p:sp>
      <p:sp>
        <p:nvSpPr>
          <p:cNvPr id="4" name="Footer Placeholder 3">
            <a:extLst>
              <a:ext uri="{FF2B5EF4-FFF2-40B4-BE49-F238E27FC236}">
                <a16:creationId xmlns:a16="http://schemas.microsoft.com/office/drawing/2014/main" id="{3E550585-580E-284D-A283-90365047D66A}"/>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426701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PIJN AANGEVEN</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092" y="1988839"/>
            <a:ext cx="6491219" cy="3993769"/>
          </a:xfrm>
        </p:spPr>
      </p:pic>
      <p:sp>
        <p:nvSpPr>
          <p:cNvPr id="3" name="Footer Placeholder 2">
            <a:extLst>
              <a:ext uri="{FF2B5EF4-FFF2-40B4-BE49-F238E27FC236}">
                <a16:creationId xmlns:a16="http://schemas.microsoft.com/office/drawing/2014/main" id="{F5C6FE5F-8D75-B045-AEE4-BAEC1580DD40}"/>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2020962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r="9671"/>
          <a:stretch/>
        </p:blipFill>
        <p:spPr>
          <a:xfrm>
            <a:off x="4644008" y="718611"/>
            <a:ext cx="2448272" cy="2710389"/>
          </a:xfrm>
          <a:prstGeom prst="rect">
            <a:avLst/>
          </a:prstGeom>
        </p:spPr>
      </p:pic>
      <p:sp>
        <p:nvSpPr>
          <p:cNvPr id="2" name="Titel 1"/>
          <p:cNvSpPr>
            <a:spLocks noGrp="1"/>
          </p:cNvSpPr>
          <p:nvPr>
            <p:ph type="title"/>
          </p:nvPr>
        </p:nvSpPr>
        <p:spPr>
          <a:xfrm>
            <a:off x="523854" y="651800"/>
            <a:ext cx="3381325" cy="594508"/>
          </a:xfrm>
        </p:spPr>
        <p:txBody>
          <a:bodyPr>
            <a:noAutofit/>
          </a:bodyPr>
          <a:lstStyle/>
          <a:p>
            <a:r>
              <a:rPr lang="nl-NL" sz="3200" b="1" dirty="0"/>
              <a:t>DROGE HUID</a:t>
            </a:r>
          </a:p>
        </p:txBody>
      </p:sp>
      <p:sp>
        <p:nvSpPr>
          <p:cNvPr id="3" name="Tijdelijke aanduiding voor inhoud 2"/>
          <p:cNvSpPr>
            <a:spLocks noGrp="1"/>
          </p:cNvSpPr>
          <p:nvPr>
            <p:ph idx="1"/>
          </p:nvPr>
        </p:nvSpPr>
        <p:spPr>
          <a:xfrm>
            <a:off x="502015" y="1412776"/>
            <a:ext cx="3403164" cy="4572000"/>
          </a:xfrm>
        </p:spPr>
        <p:txBody>
          <a:bodyPr anchor="ctr">
            <a:normAutofit/>
          </a:bodyPr>
          <a:lstStyle/>
          <a:p>
            <a:r>
              <a:rPr lang="nl-NL" b="1" dirty="0"/>
              <a:t>Smeren, smeren en nog eens smeren</a:t>
            </a:r>
          </a:p>
          <a:p>
            <a:r>
              <a:rPr lang="nl-NL" b="1" dirty="0"/>
              <a:t>Goede voeten crème</a:t>
            </a:r>
          </a:p>
          <a:p>
            <a:r>
              <a:rPr lang="nl-NL" b="1" dirty="0"/>
              <a:t>Vette voeten crème</a:t>
            </a:r>
          </a:p>
          <a:p>
            <a:r>
              <a:rPr lang="nl-NL" b="1" dirty="0"/>
              <a:t>Sokjes aan over de crème</a:t>
            </a:r>
          </a:p>
          <a:p>
            <a:endParaRPr lang="nl-NL" dirty="0"/>
          </a:p>
        </p:txBody>
      </p:sp>
      <p:sp>
        <p:nvSpPr>
          <p:cNvPr id="6" name="Footer Placeholder 5">
            <a:extLst>
              <a:ext uri="{FF2B5EF4-FFF2-40B4-BE49-F238E27FC236}">
                <a16:creationId xmlns:a16="http://schemas.microsoft.com/office/drawing/2014/main" id="{D7E7D39B-AF41-C241-AB07-6ACEE4DAE1FF}"/>
              </a:ext>
            </a:extLst>
          </p:cNvPr>
          <p:cNvSpPr>
            <a:spLocks noGrp="1"/>
          </p:cNvSpPr>
          <p:nvPr>
            <p:ph type="ftr" sz="quarter" idx="11"/>
          </p:nvPr>
        </p:nvSpPr>
        <p:spPr/>
        <p:txBody>
          <a:bodyPr/>
          <a:lstStyle/>
          <a:p>
            <a:r>
              <a:rPr lang="nl-NL"/>
              <a:t>©MischaNagel.nl | Opleiding OVV | www.mischanagel.nl/ovv</a:t>
            </a:r>
            <a:endParaRPr lang="nl-NL" dirty="0"/>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l="16459" t="19391" r="22290" b="10224"/>
          <a:stretch/>
        </p:blipFill>
        <p:spPr>
          <a:xfrm>
            <a:off x="4860032" y="3470803"/>
            <a:ext cx="3096344" cy="2668586"/>
          </a:xfrm>
          <a:prstGeom prst="rect">
            <a:avLst/>
          </a:prstGeom>
        </p:spPr>
      </p:pic>
    </p:spTree>
    <p:extLst>
      <p:ext uri="{BB962C8B-B14F-4D97-AF65-F5344CB8AC3E}">
        <p14:creationId xmlns:p14="http://schemas.microsoft.com/office/powerpoint/2010/main" val="2521659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ZORG VOOR UW VOETEN</a:t>
            </a:r>
          </a:p>
        </p:txBody>
      </p:sp>
      <p:sp>
        <p:nvSpPr>
          <p:cNvPr id="3" name="Tijdelijke aanduiding voor inhoud 2"/>
          <p:cNvSpPr>
            <a:spLocks noGrp="1"/>
          </p:cNvSpPr>
          <p:nvPr>
            <p:ph idx="1"/>
          </p:nvPr>
        </p:nvSpPr>
        <p:spPr>
          <a:xfrm>
            <a:off x="1332334" y="2332037"/>
            <a:ext cx="5410944" cy="4525963"/>
          </a:xfrm>
        </p:spPr>
        <p:txBody>
          <a:bodyPr/>
          <a:lstStyle/>
          <a:p>
            <a:endParaRPr lang="nl-NL" b="1" dirty="0"/>
          </a:p>
          <a:p>
            <a:r>
              <a:rPr lang="nl-NL" b="1" dirty="0"/>
              <a:t>Controleer schoenen</a:t>
            </a:r>
          </a:p>
          <a:p>
            <a:r>
              <a:rPr lang="nl-NL" b="1" dirty="0"/>
              <a:t>Controleer sokken</a:t>
            </a:r>
          </a:p>
          <a:p>
            <a:r>
              <a:rPr lang="nl-NL" b="1" dirty="0"/>
              <a:t>Niet op blote voeten lopen</a:t>
            </a:r>
          </a:p>
          <a:p>
            <a:r>
              <a:rPr lang="nl-NL" b="1" dirty="0"/>
              <a:t>Langdurige druk vermijden</a:t>
            </a:r>
          </a:p>
          <a:p>
            <a:r>
              <a:rPr lang="nl-NL" b="1" dirty="0"/>
              <a:t>Voetspiegel</a:t>
            </a:r>
          </a:p>
          <a:p>
            <a:endParaRPr lang="nl-NL" b="1" dirty="0"/>
          </a:p>
        </p:txBody>
      </p:sp>
      <p:sp>
        <p:nvSpPr>
          <p:cNvPr id="5" name="Footer Placeholder 4">
            <a:extLst>
              <a:ext uri="{FF2B5EF4-FFF2-40B4-BE49-F238E27FC236}">
                <a16:creationId xmlns:a16="http://schemas.microsoft.com/office/drawing/2014/main" id="{74C34FD4-BBCB-F34E-AFE3-1D5FCF8AFC8D}"/>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732625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EVEN VOORSTELLEN</a:t>
            </a:r>
          </a:p>
        </p:txBody>
      </p:sp>
      <p:sp>
        <p:nvSpPr>
          <p:cNvPr id="3" name="Tijdelijke aanduiding voor inhoud 2"/>
          <p:cNvSpPr>
            <a:spLocks noGrp="1"/>
          </p:cNvSpPr>
          <p:nvPr>
            <p:ph idx="1"/>
          </p:nvPr>
        </p:nvSpPr>
        <p:spPr/>
        <p:txBody>
          <a:bodyPr/>
          <a:lstStyle/>
          <a:p>
            <a:pPr marL="0" indent="0">
              <a:buNone/>
            </a:pPr>
            <a:r>
              <a:rPr lang="nl-NL" dirty="0"/>
              <a:t>Moerkerke Eveline</a:t>
            </a:r>
          </a:p>
          <a:p>
            <a:pPr marL="0" indent="0">
              <a:buNone/>
            </a:pPr>
            <a:r>
              <a:rPr lang="nl-NL" dirty="0"/>
              <a:t>Verpleegkundige, </a:t>
            </a:r>
            <a:r>
              <a:rPr lang="nl-NL" dirty="0" err="1"/>
              <a:t>wondzorgreferente</a:t>
            </a:r>
            <a:r>
              <a:rPr lang="nl-NL" dirty="0"/>
              <a:t>, gespecialiseerd voetverzorger</a:t>
            </a:r>
          </a:p>
        </p:txBody>
      </p:sp>
      <p:sp>
        <p:nvSpPr>
          <p:cNvPr id="5" name="Footer Placeholder 4">
            <a:extLst>
              <a:ext uri="{FF2B5EF4-FFF2-40B4-BE49-F238E27FC236}">
                <a16:creationId xmlns:a16="http://schemas.microsoft.com/office/drawing/2014/main" id="{A6839292-E3DE-C048-A3BE-DD94DA67FFA8}"/>
              </a:ext>
            </a:extLst>
          </p:cNvPr>
          <p:cNvSpPr>
            <a:spLocks noGrp="1"/>
          </p:cNvSpPr>
          <p:nvPr>
            <p:ph type="ftr" sz="quarter" idx="11"/>
          </p:nvPr>
        </p:nvSpPr>
        <p:spPr>
          <a:xfrm>
            <a:off x="1763688" y="6453336"/>
            <a:ext cx="4752528" cy="202481"/>
          </a:xfrm>
        </p:spPr>
        <p:txBody>
          <a:bodyPr/>
          <a:lstStyle/>
          <a:p>
            <a:r>
              <a:rPr lang="nl-NL"/>
              <a:t>©MischaNagel.nl | Opleiding OVV | </a:t>
            </a:r>
            <a:r>
              <a:rPr lang="nl-NL">
                <a:hlinkClick r:id="rId2">
                  <a:extLst>
                    <a:ext uri="{A12FA001-AC4F-418D-AE19-62706E023703}">
                      <ahyp:hlinkClr xmlns:ahyp="http://schemas.microsoft.com/office/drawing/2018/hyperlinkcolor" val="tx"/>
                    </a:ext>
                  </a:extLst>
                </a:hlinkClick>
              </a:rPr>
              <a:t>www.mischanagel.nl/ovv</a:t>
            </a:r>
            <a:r>
              <a:rPr lang="nl-NL"/>
              <a:t> | pagina </a:t>
            </a:r>
            <a:fld id="{CEF5DAED-6BDA-E84C-B64F-1BBB90C8E488}" type="slidenum">
              <a:rPr lang="nl-NL" smtClean="0"/>
              <a:t>2</a:t>
            </a:fld>
            <a:endParaRPr lang="nl-NL" dirty="0"/>
          </a:p>
        </p:txBody>
      </p:sp>
    </p:spTree>
    <p:extLst>
      <p:ext uri="{BB962C8B-B14F-4D97-AF65-F5344CB8AC3E}">
        <p14:creationId xmlns:p14="http://schemas.microsoft.com/office/powerpoint/2010/main" val="286513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VOETSPIEGEL</a:t>
            </a:r>
          </a:p>
        </p:txBody>
      </p:sp>
      <p:pic>
        <p:nvPicPr>
          <p:cNvPr id="4098" name="Picture 2" descr="http://www.niwaproducts.com/files/images/2523.jpg"/>
          <p:cNvPicPr>
            <a:picLocks noGrp="1" noChangeAspect="1" noChangeArrowheads="1"/>
          </p:cNvPicPr>
          <p:nvPr>
            <p:ph idx="1"/>
          </p:nvPr>
        </p:nvPicPr>
        <p:blipFill>
          <a:blip r:embed="rId2">
            <a:alphaModFix amt="72000"/>
            <a:extLst>
              <a:ext uri="{BEBA8EAE-BF5A-486C-A8C5-ECC9F3942E4B}">
                <a14:imgProps xmlns:a14="http://schemas.microsoft.com/office/drawing/2010/main">
                  <a14:imgLayer r:embed="rId3">
                    <a14:imgEffect>
                      <a14:saturation sat="43000"/>
                    </a14:imgEffect>
                  </a14:imgLayer>
                </a14:imgProps>
              </a:ext>
              <a:ext uri="{28A0092B-C50C-407E-A947-70E740481C1C}">
                <a14:useLocalDpi xmlns:a14="http://schemas.microsoft.com/office/drawing/2010/main" val="0"/>
              </a:ext>
            </a:extLst>
          </a:blip>
          <a:stretch>
            <a:fillRect/>
          </a:stretch>
        </p:blipFill>
        <p:spPr bwMode="auto">
          <a:xfrm>
            <a:off x="1907704" y="2132856"/>
            <a:ext cx="3530600" cy="35306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wgHBhMIBxQVFhAVFhUUFBgXFBoYFxYXGxUWGCAZFxsZHykiHCQlHRYYITIqMS0rMTo0IyIzODMsOygyOisBCgoKBQUFDgUFDisZExkrKysrKysrKysrKysrKysrKysrKysrKysrKysrKysrKysrKysrKysrKysrKysrKysrK//AABEIAMwA+AMBIgACEQEDEQH/xAAbAAEAAgMBAQAAAAAAAAAAAAAABAUDBgcCAf/EADYQAAIBAgQFAAcHBQEBAAAAAAABAgMEBQYRIRIxQVFhFCIycYGRoQcTFUJysfAjYsHR4VIz/8QAFAEBAAAAAAAAAAAAAAAAAAAAAP/EABQRAQAAAAAAAAAAAAAAAAAAAAD/2gAMAwEAAhEDEQA/AO4gAAAAAAAAAAAAAAAAAAAAAAAAAAAAABhr3EKK33fYDMCku765l7D4V4S/dlVWr3iesKtRP9Wv0aaA3AGm0sfxS0f9Rxqx7NcEvg47fQvcJx6yxN/dwbjU6wltL4dwLUAAAAAAAAAAAAAAAAAAAAAAAAAAAAAAAAAAeKs+CO3Mrqy13ZNrbsiVUBX1kQa6LGsiDWQFZXRW3MfWUo6qS3TXNPwWtdFfcIDZMrZkd3NWGIv+qvZl0mv9/wA7OW0nIK/FGSnTekk9Yvs0dKy1iqxfC415e2vVn+pdfj++q6AWoAAAAAAAAAAAAAAAAAAAAAAAAAAAAAAAMNRbsi1Ee8Sv7PD4feXtSEI6fmkkVuF43h2NwlUwyfHGL0b0aT58tUtVqmgPdZEGsixqog1kBWV0V9dFpXRX10BU10XOQrx0MZlav2akXov7o7/RJ/MqrhHvLrcMw0JR5uaj8Hz/AGA6qAAAAAAAAAAAAAAAAAAAAAAAAAAABGv763w+2dxdyUYr6+4DLXrU7ei61Z6RitW2aVd43XxS4UrbWGnE48Mt0k+cm9o8Xs/PRvQz8N/miuqldOFtzp03qnNf+6nVR7LnLpot3sVHB7OnbulwpuSSlLRavTRpctElotFy8Aafb5OjiNf0y6hSlLZazcppaLnGLejevPVJ69WbLZYVSsXxwbb04VskktU9EktuSLmEFBaIxV6f5o/ECvqohVkWFVEKsgK2uivros66K+ugKu4RKynbOvmGnpyjrN+NF/towXCNwyfhMrG2d1cLSpU00XWMeifl8/kBsIAAAAAAAAAAAAAAAAAAAAAAAABrebM22mA0OBPirPaMVu9e2nV+Pi9ALPGcYtcIt/vLh6yfsxXOT5bfEorTC7vGr1X2M9H6lJ7wp9dZrlKXaPJc5avRLDlnC7jEKyxXENXN78T19X+2mn16OW3ZaddyhCNOChBaJcgPlKlGlHhh72+rfds9gAAABgrW0am8dmVtza1odH8Ny5AGp146cyNGxubp6UIt+eS+b2N1AFBhWXYUKquLzSUluo/lT7vuy/AAAAAAAAAAAAAAAAAAAAAAAAPFarToUnVrNKK3bZzXNmeK9/cPBsurWo9pPsntrLTl+nmwLbOWd6eHv8Pwr17iWy4X9U+iXWXy1ZDyjkyrWrrGMwviqveMXyS56JdF9X1J2S8k08Lj6dinr3EtG3Lffz7ui5I3UD5GKjHhjslsj6AAAAAAAAAAAAAAAAAAAAAAAAAAAAAAAAAAMF7eULG3dxdSSivr4Xci43jNlglm7m+kktG0td3/ADucevMRxv7TMV9Fw3ihaJ6OS21Wu6j2Xd/8QEzMebMUzhif4PltPgT0lNbqPy9qX7fU3vJOS7PLVspv1q73lJ7vV89+r8/xz8q5Xw/LVgreziuLTeWm7LwAAAAAAAAAAAAAAAAAAAAAAAAAAAAAAAAAAABrebs3WOXLSUqkk6mnLt7/AD4KXPv2g2uB0JULKSdTdcS30faHd+eS8vlo+VMnYpnS/wDxPMGsaCesYS19/ra89e3z7AeMLssa+0rFPvr3WNnrrvzkk+evbn/juu04Jg9ngljG0sYpRSS5c9DPh9jb4dbK3tI6RX18skgAAAAAAAAAAAAAAAAAAAAAAAAAAAAAAAAACPfXtvYW7r3UtIr5t9kurAzVakKVN1KrSit23skjl32gfaDKmvw7Bk25bapPWXTpul45v96bOuer3Grn8NwRN76Lh30fv6v6L6l39nX2f+jR/EMY9aUvW36vx1089fdzCuyJ9n9xiNysZzG9XrrGPRe7pr55Lpq9116hRp29JUqKSitkke4xUY8MdktkfQAAAAAAAAAAAAAAAAAAAAAAAAAAAAAAAAABoGc8+QtOLD8DalV5Tqc4w8R6SfnkvPQLrNecbLL6+5ivvLh/kT04V3m99PdzOY45imN5vu/u4Pgp6etpL2Vryj2Xn/iK6FtWrP0i4bbk9dW9XJ9X3fvOmZEyrOyaxLEFpJr1INbrk+KXZ9l09/IPmScjWuE0FWuY+t0TW7/V48fPsbyAAAAAAAAAAAAAAAAAAAAAAAAAAAAAAAAAAPFWpCjTdSq0opatt6JJdWzDiN/a4baSu72SjTjzb/Zd34OQZszZeZkuPRrZONvr6sFzm+jnpz93JeQLLOeequIuWH4K3GjylPlKp4j1jH6vx112xw37pxlXjrN6KFNLV6vlql+xJwzDZ0q8aVGPHcy2jFb8P+NfPJHTcsZZpYSvSbrSdw+cuahr0jr9WBDyrlT0SSxDFUnW5xjzVPy+jl9F0NuAAAAAAAAAAAAAAAAAAAAAAAAAAAAAAAAAAFbj2N2WA2Tur5+IxXtTfaKLI41m6NW+xyrK/lJTVRwin7Maeui0XTbR+ddQIGOY1iWasRTqeyn/AE6a9mC7vu+7/YnYLhNWpcKzwxcdZ+1P8sF4fReeb6EvAsDq4hVdnhi0pr/61Wv58I/M6Zg+E2mD2no9ovMpP2pPvJgRsu4BbYJQ0h61WXtza3fhdl4LgAAAAAAAAAAAAAAAAAAAAAAAAAAAAAAAAAAAABV4tl/DMXmql9DWS24k3F6dm1zRaADDZ2tCyt1b2kVGC5JfzczAAAAAAAAAAAAAAAAAAAAAAAAAAAAAAAAAAAAAA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data:image/jpeg;base64,/9j/4AAQSkZJRgABAQAAAQABAAD/2wCEAAkGBwgHBhMIBxQVFhAVFhUUFBgXFBoYFxYXGxUWGCAZFxsZHykiHCQlHRYYITIqMS0rMTo0IyIzODMsOygyOisBCgoKBQUFDgUFDisZExkrKysrKysrKysrKysrKysrKysrKysrKysrKysrKysrKysrKysrKysrKysrKysrKysrK//AABEIAMwA+AMBIgACEQEDEQH/xAAbAAEAAgMBAQAAAAAAAAAAAAAABAUDBgcCAf/EADYQAAIBAgQFAAcHBQEBAAAAAAABAgMEBQYRIRIxQVFhFCIycYGRoQcTFUJysfAjYsHR4VIz/8QAFAEBAAAAAAAAAAAAAAAAAAAAAP/EABQRAQAAAAAAAAAAAAAAAAAAAAD/2gAMAwEAAhEDEQA/AO4gAAAAAAAAAAAAAAAAAAAAAAAAAAAAABhr3EKK33fYDMCku765l7D4V4S/dlVWr3iesKtRP9Wv0aaA3AGm0sfxS0f9Rxqx7NcEvg47fQvcJx6yxN/dwbjU6wltL4dwLUAAAAAAAAAAAAAAAAAAAAAAAAAAAAAAAAAAeKs+CO3Mrqy13ZNrbsiVUBX1kQa6LGsiDWQFZXRW3MfWUo6qS3TXNPwWtdFfcIDZMrZkd3NWGIv+qvZl0mv9/wA7OW0nIK/FGSnTekk9Yvs0dKy1iqxfC415e2vVn+pdfj++q6AWoAAAAAAAAAAAAAAAAAAAAAAAAAAAAAAAMNRbsi1Ee8Sv7PD4feXtSEI6fmkkVuF43h2NwlUwyfHGL0b0aT58tUtVqmgPdZEGsixqog1kBWV0V9dFpXRX10BU10XOQrx0MZlav2akXov7o7/RJ/MqrhHvLrcMw0JR5uaj8Hz/AGA6qAAAAAAAAAAAAAAAAAAAAAAAAAAABGv763w+2dxdyUYr6+4DLXrU7ei61Z6RitW2aVd43XxS4UrbWGnE48Mt0k+cm9o8Xs/PRvQz8N/miuqldOFtzp03qnNf+6nVR7LnLpot3sVHB7OnbulwpuSSlLRavTRpctElotFy8Aafb5OjiNf0y6hSlLZazcppaLnGLejevPVJ69WbLZYVSsXxwbb04VskktU9EktuSLmEFBaIxV6f5o/ECvqohVkWFVEKsgK2uivros66K+ugKu4RKynbOvmGnpyjrN+NF/towXCNwyfhMrG2d1cLSpU00XWMeifl8/kBsIAAAAAAAAAAAAAAAAAAAAAAAABrebM22mA0OBPirPaMVu9e2nV+Pi9ALPGcYtcIt/vLh6yfsxXOT5bfEorTC7vGr1X2M9H6lJ7wp9dZrlKXaPJc5avRLDlnC7jEKyxXENXN78T19X+2mn16OW3ZaddyhCNOChBaJcgPlKlGlHhh72+rfds9gAAABgrW0am8dmVtza1odH8Ny5AGp146cyNGxubp6UIt+eS+b2N1AFBhWXYUKquLzSUluo/lT7vuy/AAAAAAAAAAAAAAAAAAAAAAAAPFarToUnVrNKK3bZzXNmeK9/cPBsurWo9pPsntrLTl+nmwLbOWd6eHv8Pwr17iWy4X9U+iXWXy1ZDyjkyrWrrGMwviqveMXyS56JdF9X1J2S8k08Lj6dinr3EtG3Lffz7ui5I3UD5GKjHhjslsj6AAAAAAAAAAAAAAAAAAAAAAAAAAAAAAAAAAMF7eULG3dxdSSivr4Xci43jNlglm7m+kktG0td3/ADucevMRxv7TMV9Fw3ihaJ6OS21Wu6j2Xd/8QEzMebMUzhif4PltPgT0lNbqPy9qX7fU3vJOS7PLVspv1q73lJ7vV89+r8/xz8q5Xw/LVgreziuLTeWm7LwAAAAAAAAAAAAAAAAAAAAAAAAAAAAAAAAAAABrebs3WOXLSUqkk6mnLt7/AD4KXPv2g2uB0JULKSdTdcS30faHd+eS8vlo+VMnYpnS/wDxPMGsaCesYS19/ra89e3z7AeMLssa+0rFPvr3WNnrrvzkk+evbn/juu04Jg9ngljG0sYpRSS5c9DPh9jb4dbK3tI6RX18skgAAAAAAAAAAAAAAAAAAAAAAAAAAAAAAAAACPfXtvYW7r3UtIr5t9kurAzVakKVN1KrSit23skjl32gfaDKmvw7Bk25bapPWXTpul45v96bOuer3Grn8NwRN76Lh30fv6v6L6l39nX2f+jR/EMY9aUvW36vx1089fdzCuyJ9n9xiNysZzG9XrrGPRe7pr55Lpq9116hRp29JUqKSitkke4xUY8MdktkfQAAAAAAAAAAAAAAAAAAAAAAAAAAAAAAAAABoGc8+QtOLD8DalV5Tqc4w8R6SfnkvPQLrNecbLL6+5ivvLh/kT04V3m99PdzOY45imN5vu/u4Pgp6etpL2Vryj2Xn/iK6FtWrP0i4bbk9dW9XJ9X3fvOmZEyrOyaxLEFpJr1INbrk+KXZ9l09/IPmScjWuE0FWuY+t0TW7/V48fPsbyAAAAAAAAAAAAAAAAAAAAAAAAAAAAAAAAAAPFWpCjTdSq0opatt6JJdWzDiN/a4baSu72SjTjzb/Zd34OQZszZeZkuPRrZONvr6sFzm+jnpz93JeQLLOeequIuWH4K3GjylPlKp4j1jH6vx112xw37pxlXjrN6KFNLV6vlql+xJwzDZ0q8aVGPHcy2jFb8P+NfPJHTcsZZpYSvSbrSdw+cuahr0jr9WBDyrlT0SSxDFUnW5xjzVPy+jl9F0NuAAAAAAAAAAAAAAAAAAAAAAAAAAAAAAAAAAFbj2N2WA2Tur5+IxXtTfaKLI41m6NW+xyrK/lJTVRwin7Maeui0XTbR+ddQIGOY1iWasRTqeyn/AE6a9mC7vu+7/YnYLhNWpcKzwxcdZ+1P8sF4fReeb6EvAsDq4hVdnhi0pr/61Wv58I/M6Zg+E2mD2no9ovMpP2pPvJgRsu4BbYJQ0h61WXtza3fhdl4LgAAAAAAAAAAAAAAAAAAAAAAAAAAAAAAAAAAAABV4tl/DMXmql9DWS24k3F6dm1zRaADDZ2tCyt1b2kVGC5JfzczAAAAAAAAAAAAAAAAAAAAAAAAAAAAAAAAAAAAAAA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Footer Placeholder 2">
            <a:extLst>
              <a:ext uri="{FF2B5EF4-FFF2-40B4-BE49-F238E27FC236}">
                <a16:creationId xmlns:a16="http://schemas.microsoft.com/office/drawing/2014/main" id="{B52C56C0-FE65-6641-B938-7260E27DA809}"/>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3841022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0051" y="620688"/>
            <a:ext cx="2841464" cy="1170572"/>
          </a:xfrm>
        </p:spPr>
        <p:txBody>
          <a:bodyPr>
            <a:noAutofit/>
          </a:bodyPr>
          <a:lstStyle/>
          <a:p>
            <a:r>
              <a:rPr lang="nl-NL" sz="3200" b="1" dirty="0"/>
              <a:t>VOETEN AFDROGEN</a:t>
            </a:r>
          </a:p>
        </p:txBody>
      </p:sp>
      <p:sp>
        <p:nvSpPr>
          <p:cNvPr id="3" name="Tijdelijke aanduiding voor inhoud 2"/>
          <p:cNvSpPr>
            <a:spLocks noGrp="1"/>
          </p:cNvSpPr>
          <p:nvPr>
            <p:ph idx="1"/>
          </p:nvPr>
        </p:nvSpPr>
        <p:spPr>
          <a:xfrm>
            <a:off x="486343" y="1556792"/>
            <a:ext cx="3437585" cy="4572000"/>
          </a:xfrm>
        </p:spPr>
        <p:txBody>
          <a:bodyPr anchor="ctr">
            <a:normAutofit/>
          </a:bodyPr>
          <a:lstStyle/>
          <a:p>
            <a:r>
              <a:rPr lang="nl-NL" b="1" dirty="0"/>
              <a:t>Niet afdrogen met een ruwe handdoek</a:t>
            </a:r>
          </a:p>
          <a:p>
            <a:r>
              <a:rPr lang="nl-NL" b="1" dirty="0"/>
              <a:t>Tissue tussen de tenen gebruiken</a:t>
            </a:r>
          </a:p>
          <a:p>
            <a:r>
              <a:rPr lang="nl-NL" b="1" dirty="0"/>
              <a:t>Elke dag schone sokken</a:t>
            </a:r>
          </a:p>
          <a:p>
            <a:pPr marL="0" indent="0">
              <a:buNone/>
            </a:pPr>
            <a:endParaRPr lang="nl-NL" b="1" dirty="0"/>
          </a:p>
          <a:p>
            <a:endParaRPr lang="nl-NL" dirty="0"/>
          </a:p>
        </p:txBody>
      </p:sp>
      <p:sp>
        <p:nvSpPr>
          <p:cNvPr id="6" name="Footer Placeholder 5">
            <a:extLst>
              <a:ext uri="{FF2B5EF4-FFF2-40B4-BE49-F238E27FC236}">
                <a16:creationId xmlns:a16="http://schemas.microsoft.com/office/drawing/2014/main" id="{C6C2C266-9BE2-BE43-9CDC-FC786E5F20C3}"/>
              </a:ext>
            </a:extLst>
          </p:cNvPr>
          <p:cNvSpPr>
            <a:spLocks noGrp="1"/>
          </p:cNvSpPr>
          <p:nvPr>
            <p:ph type="ftr" sz="quarter" idx="11"/>
          </p:nvPr>
        </p:nvSpPr>
        <p:spPr/>
        <p:txBody>
          <a:bodyPr/>
          <a:lstStyle/>
          <a:p>
            <a:r>
              <a:rPr lang="nl-NL"/>
              <a:t>©MischaNagel.nl | Opleiding OVV | www.mischanagel.nl/ovv</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1168" y="2520141"/>
            <a:ext cx="3093988" cy="1817717"/>
          </a:xfrm>
          <a:prstGeom prst="rect">
            <a:avLst/>
          </a:prstGeom>
        </p:spPr>
      </p:pic>
    </p:spTree>
    <p:extLst>
      <p:ext uri="{BB962C8B-B14F-4D97-AF65-F5344CB8AC3E}">
        <p14:creationId xmlns:p14="http://schemas.microsoft.com/office/powerpoint/2010/main" val="81285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1999" y="423042"/>
            <a:ext cx="6343672" cy="1349774"/>
          </a:xfrm>
        </p:spPr>
        <p:txBody>
          <a:bodyPr>
            <a:noAutofit/>
          </a:bodyPr>
          <a:lstStyle/>
          <a:p>
            <a:r>
              <a:rPr lang="nl-NL" b="1" dirty="0"/>
              <a:t>HOE ZIEN VEEL VOORKOMENDE KLACHTEN ERUIT?</a:t>
            </a:r>
          </a:p>
        </p:txBody>
      </p:sp>
      <p:sp>
        <p:nvSpPr>
          <p:cNvPr id="3" name="Tijdelijke aanduiding voor inhoud 2"/>
          <p:cNvSpPr>
            <a:spLocks noGrp="1"/>
          </p:cNvSpPr>
          <p:nvPr>
            <p:ph idx="1"/>
          </p:nvPr>
        </p:nvSpPr>
        <p:spPr>
          <a:xfrm>
            <a:off x="839803" y="1772816"/>
            <a:ext cx="6345260" cy="3960440"/>
          </a:xfrm>
        </p:spPr>
        <p:txBody>
          <a:bodyPr>
            <a:normAutofit/>
          </a:bodyPr>
          <a:lstStyle/>
          <a:p>
            <a:endParaRPr lang="nl-NL" b="1" dirty="0"/>
          </a:p>
          <a:p>
            <a:r>
              <a:rPr lang="nl-NL" sz="2000" b="1" dirty="0"/>
              <a:t>Schimmelnagel</a:t>
            </a:r>
          </a:p>
          <a:p>
            <a:r>
              <a:rPr lang="nl-NL" sz="2000" b="1" dirty="0"/>
              <a:t>Pseudomonas infectie</a:t>
            </a:r>
          </a:p>
          <a:p>
            <a:r>
              <a:rPr lang="nl-NL" sz="2000" b="1" dirty="0"/>
              <a:t>Kloven/Fissuren</a:t>
            </a:r>
          </a:p>
          <a:p>
            <a:r>
              <a:rPr lang="nl-NL" sz="2000" b="1" dirty="0"/>
              <a:t>Ingroeiende nagel</a:t>
            </a:r>
          </a:p>
          <a:p>
            <a:r>
              <a:rPr lang="nl-NL" sz="2000" b="1" dirty="0"/>
              <a:t>Ontstoken teen</a:t>
            </a:r>
          </a:p>
          <a:p>
            <a:r>
              <a:rPr lang="nl-NL" sz="2000" b="1" dirty="0"/>
              <a:t>Vervelling van de huid</a:t>
            </a:r>
          </a:p>
          <a:p>
            <a:r>
              <a:rPr lang="nl-NL" sz="2000" b="1" dirty="0"/>
              <a:t>Overmatige eeltvorming</a:t>
            </a:r>
          </a:p>
          <a:p>
            <a:r>
              <a:rPr lang="nl-NL" sz="2000" b="1" dirty="0" err="1"/>
              <a:t>Xerose</a:t>
            </a:r>
            <a:r>
              <a:rPr lang="nl-NL" sz="2000" b="1" dirty="0"/>
              <a:t>  (droge huid)</a:t>
            </a:r>
          </a:p>
          <a:p>
            <a:endParaRPr lang="nl-NL" dirty="0"/>
          </a:p>
        </p:txBody>
      </p:sp>
      <p:sp>
        <p:nvSpPr>
          <p:cNvPr id="5" name="Footer Placeholder 4">
            <a:extLst>
              <a:ext uri="{FF2B5EF4-FFF2-40B4-BE49-F238E27FC236}">
                <a16:creationId xmlns:a16="http://schemas.microsoft.com/office/drawing/2014/main" id="{813F56E3-FEEA-9447-9D5C-75BFEA1272B2}"/>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2851566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998" y="5157192"/>
            <a:ext cx="6422004" cy="803048"/>
          </a:xfrm>
        </p:spPr>
        <p:txBody>
          <a:bodyPr vert="horz" lIns="91440" tIns="45720" rIns="91440" bIns="45720" rtlCol="0" anchor="b">
            <a:normAutofit fontScale="90000"/>
          </a:bodyPr>
          <a:lstStyle/>
          <a:p>
            <a:r>
              <a:rPr lang="en-US" sz="5200" b="0" i="0" kern="1200" dirty="0">
                <a:latin typeface="Verdana Pro" panose="020B0604030504040204" pitchFamily="34" charset="0"/>
              </a:rPr>
              <a:t>SCHIMMELNAGEL</a:t>
            </a:r>
          </a:p>
        </p:txBody>
      </p:sp>
      <p:pic>
        <p:nvPicPr>
          <p:cNvPr id="4" name="Tijdelijke aanduiding voor inhoud 3"/>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4400" b="14400"/>
          <a:stretch/>
        </p:blipFill>
        <p:spPr>
          <a:xfrm>
            <a:off x="587395" y="692696"/>
            <a:ext cx="6422004" cy="3429000"/>
          </a:xfrm>
          <a:prstGeom prst="roundRect">
            <a:avLst>
              <a:gd name="adj" fmla="val 1858"/>
            </a:avLst>
          </a:prstGeom>
          <a:effectLst/>
        </p:spPr>
      </p:pic>
      <p:sp>
        <p:nvSpPr>
          <p:cNvPr id="3" name="Footer Placeholder 2">
            <a:extLst>
              <a:ext uri="{FF2B5EF4-FFF2-40B4-BE49-F238E27FC236}">
                <a16:creationId xmlns:a16="http://schemas.microsoft.com/office/drawing/2014/main" id="{EB1C3486-F922-C641-8134-D969F9092C00}"/>
              </a:ext>
            </a:extLst>
          </p:cNvPr>
          <p:cNvSpPr>
            <a:spLocks noGrp="1"/>
          </p:cNvSpPr>
          <p:nvPr>
            <p:ph type="ftr" sz="quarter" idx="11"/>
          </p:nvPr>
        </p:nvSpPr>
        <p:spPr>
          <a:xfrm>
            <a:off x="562446" y="6381328"/>
            <a:ext cx="4803062" cy="202481"/>
          </a:xfrm>
        </p:spPr>
        <p:txBody>
          <a:bodyPr/>
          <a:lstStyle/>
          <a:p>
            <a:r>
              <a:rPr lang="nl-NL" dirty="0"/>
              <a:t>©MischaNagel.nl | Opleiding OVV | </a:t>
            </a:r>
            <a:r>
              <a:rPr lang="nl-NL" dirty="0" err="1"/>
              <a:t>www.mischanagel.nl</a:t>
            </a:r>
            <a:r>
              <a:rPr lang="nl-NL" dirty="0"/>
              <a:t>/ovv</a:t>
            </a:r>
          </a:p>
        </p:txBody>
      </p:sp>
    </p:spTree>
    <p:extLst>
      <p:ext uri="{BB962C8B-B14F-4D97-AF65-F5344CB8AC3E}">
        <p14:creationId xmlns:p14="http://schemas.microsoft.com/office/powerpoint/2010/main" val="3434238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42167" y="5236317"/>
            <a:ext cx="3129495" cy="566738"/>
          </a:xfrm>
        </p:spPr>
        <p:txBody>
          <a:bodyPr vert="horz" lIns="91440" tIns="45720" rIns="91440" bIns="45720" rtlCol="0" anchor="b">
            <a:normAutofit fontScale="90000"/>
          </a:bodyPr>
          <a:lstStyle/>
          <a:p>
            <a:r>
              <a:rPr lang="en-US" sz="5200" b="0" i="0" kern="1200" dirty="0">
                <a:latin typeface="Verdana Pro" panose="020B0604030504040204" pitchFamily="34" charset="0"/>
              </a:rPr>
              <a:t>KLOVEN</a:t>
            </a:r>
          </a:p>
        </p:txBody>
      </p:sp>
      <p:pic>
        <p:nvPicPr>
          <p:cNvPr id="6146" name="Picture 2" descr="http://www.pedicuregeesteren.nl/kloven.jpg"/>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4400" b="14400"/>
          <a:stretch/>
        </p:blipFill>
        <p:spPr bwMode="auto">
          <a:xfrm>
            <a:off x="590843" y="692696"/>
            <a:ext cx="6422004" cy="3429000"/>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BCD0914-D949-BD42-A7A7-668A8D9AEBB8}"/>
              </a:ext>
            </a:extLst>
          </p:cNvPr>
          <p:cNvSpPr>
            <a:spLocks noGrp="1"/>
          </p:cNvSpPr>
          <p:nvPr>
            <p:ph type="ftr" sz="quarter" idx="11"/>
          </p:nvPr>
        </p:nvSpPr>
        <p:spPr/>
        <p:txBody>
          <a:bodyPr/>
          <a:lstStyle/>
          <a:p>
            <a:r>
              <a:rPr lang="nl-NL" dirty="0"/>
              <a:t>©MischaNagel.nl | Opleiding OVV | </a:t>
            </a:r>
            <a:r>
              <a:rPr lang="nl-NL" dirty="0" err="1"/>
              <a:t>www.mischanagel.nl</a:t>
            </a:r>
            <a:r>
              <a:rPr lang="nl-NL" dirty="0"/>
              <a:t>/ovv</a:t>
            </a:r>
          </a:p>
        </p:txBody>
      </p:sp>
    </p:spTree>
    <p:extLst>
      <p:ext uri="{BB962C8B-B14F-4D97-AF65-F5344CB8AC3E}">
        <p14:creationId xmlns:p14="http://schemas.microsoft.com/office/powerpoint/2010/main" val="1019237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998" y="5373216"/>
            <a:ext cx="6422004" cy="566738"/>
          </a:xfrm>
        </p:spPr>
        <p:txBody>
          <a:bodyPr vert="horz" lIns="91440" tIns="45720" rIns="91440" bIns="45720" rtlCol="0" anchor="b">
            <a:normAutofit fontScale="90000"/>
          </a:bodyPr>
          <a:lstStyle/>
          <a:p>
            <a:r>
              <a:rPr lang="en-US" sz="5200" b="0" i="0" kern="1200" dirty="0">
                <a:latin typeface="Verdana Pro" panose="020B0604030504040204" pitchFamily="34" charset="0"/>
              </a:rPr>
              <a:t>ONTSTOKEN TEEN</a:t>
            </a:r>
          </a:p>
        </p:txBody>
      </p:sp>
      <p:pic>
        <p:nvPicPr>
          <p:cNvPr id="7170" name="Picture 2" descr="http://1.bp.blogspot.com/_DUl3tLqTq6U/SwUqL3iaDfI/AAAAAAAAAMU/9Pp6AriYB0s/s1600/P1040345.JPG"/>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t="14400" b="14400"/>
          <a:stretch/>
        </p:blipFill>
        <p:spPr bwMode="auto">
          <a:xfrm>
            <a:off x="590843" y="620688"/>
            <a:ext cx="6422004" cy="3429000"/>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A0F98610-84FB-BF48-BB7B-1F14CF4FEC3D}"/>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2549027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5084" y="1556792"/>
            <a:ext cx="6153832" cy="702988"/>
          </a:xfrm>
        </p:spPr>
        <p:txBody>
          <a:bodyPr vert="horz" lIns="91440" tIns="45720" rIns="91440" bIns="45720" rtlCol="0" anchor="b">
            <a:normAutofit/>
          </a:bodyPr>
          <a:lstStyle/>
          <a:p>
            <a:pPr>
              <a:lnSpc>
                <a:spcPct val="90000"/>
              </a:lnSpc>
            </a:pPr>
            <a:r>
              <a:rPr lang="en-US" sz="3200" b="0" i="0" kern="1200" dirty="0">
                <a:latin typeface="Verdana Pro" panose="020B0604030504040204" pitchFamily="34" charset="0"/>
              </a:rPr>
              <a:t>VERVELLING VAN DE HUID</a:t>
            </a:r>
          </a:p>
        </p:txBody>
      </p:sp>
      <p:sp>
        <p:nvSpPr>
          <p:cNvPr id="3" name="Footer Placeholder 2">
            <a:extLst>
              <a:ext uri="{FF2B5EF4-FFF2-40B4-BE49-F238E27FC236}">
                <a16:creationId xmlns:a16="http://schemas.microsoft.com/office/drawing/2014/main" id="{D04F7FEA-B392-5148-95B6-E690D27629A2}"/>
              </a:ext>
            </a:extLst>
          </p:cNvPr>
          <p:cNvSpPr>
            <a:spLocks noGrp="1"/>
          </p:cNvSpPr>
          <p:nvPr>
            <p:ph type="ftr" sz="quarter" idx="11"/>
          </p:nvPr>
        </p:nvSpPr>
        <p:spPr/>
        <p:txBody>
          <a:bodyPr/>
          <a:lstStyle/>
          <a:p>
            <a:r>
              <a:rPr lang="nl-NL"/>
              <a:t>©MischaNagel.nl | Opleiding OVV | www.mischanagel.nl/ovv</a:t>
            </a:r>
            <a:endParaRPr lang="nl-NL" dirty="0"/>
          </a:p>
        </p:txBody>
      </p:sp>
      <p:pic>
        <p:nvPicPr>
          <p:cNvPr id="8194" name="Picture 2" descr="http://www.huidziekten.nl/afbeeldingen/post-streptococcal-desquamation-2.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2628259" y="3284984"/>
            <a:ext cx="3887481" cy="291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706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half" idx="2"/>
          </p:nvPr>
        </p:nvSpPr>
        <p:spPr>
          <a:xfrm>
            <a:off x="467544" y="843812"/>
            <a:ext cx="4025556" cy="6291485"/>
          </a:xfrm>
        </p:spPr>
        <p:txBody>
          <a:bodyPr anchor="ctr">
            <a:normAutofit/>
          </a:bodyPr>
          <a:lstStyle/>
          <a:p>
            <a:pPr marL="342900" indent="-342900">
              <a:buFont typeface="Wingdings" pitchFamily="2" charset="2"/>
              <a:buChar char="ü"/>
            </a:pPr>
            <a:r>
              <a:rPr lang="nl-NL" sz="2000" b="1" dirty="0"/>
              <a:t>Knippen van nagels</a:t>
            </a:r>
          </a:p>
          <a:p>
            <a:pPr marL="342900" indent="-342900">
              <a:buFont typeface="Wingdings" pitchFamily="2" charset="2"/>
              <a:buChar char="ü"/>
            </a:pPr>
            <a:r>
              <a:rPr lang="nl-NL" sz="2000" b="1" dirty="0"/>
              <a:t>Dunner frezen van verdikte nagels</a:t>
            </a:r>
          </a:p>
          <a:p>
            <a:pPr marL="342900" indent="-342900">
              <a:buFont typeface="Wingdings" pitchFamily="2" charset="2"/>
              <a:buChar char="ü"/>
            </a:pPr>
            <a:r>
              <a:rPr lang="nl-NL" sz="2000" b="1" dirty="0"/>
              <a:t>Verwijderen van eelt</a:t>
            </a:r>
          </a:p>
          <a:p>
            <a:pPr marL="342900" indent="-342900">
              <a:buFont typeface="Wingdings" pitchFamily="2" charset="2"/>
              <a:buChar char="ü"/>
            </a:pPr>
            <a:r>
              <a:rPr lang="nl-NL" sz="2000" b="1" dirty="0"/>
              <a:t>Verwijderen van likdoorns</a:t>
            </a:r>
          </a:p>
          <a:p>
            <a:pPr marL="342900" indent="-342900">
              <a:buFont typeface="Wingdings" pitchFamily="2" charset="2"/>
              <a:buChar char="ü"/>
            </a:pPr>
            <a:r>
              <a:rPr lang="nl-NL" sz="2000" b="1" dirty="0"/>
              <a:t>Regulatie van ingroeiende nagels</a:t>
            </a:r>
          </a:p>
          <a:p>
            <a:pPr marL="342900" indent="-342900">
              <a:buFont typeface="Wingdings" pitchFamily="2" charset="2"/>
              <a:buChar char="ü"/>
            </a:pPr>
            <a:r>
              <a:rPr lang="nl-NL" sz="2000" b="1" dirty="0"/>
              <a:t>Advies voetverzorgingsproduct</a:t>
            </a:r>
          </a:p>
          <a:p>
            <a:pPr marL="342900" indent="-342900">
              <a:buFont typeface="Wingdings" pitchFamily="2" charset="2"/>
              <a:buChar char="ü"/>
            </a:pPr>
            <a:r>
              <a:rPr lang="nl-NL" sz="2000" b="1" dirty="0"/>
              <a:t>Advies over schoenen</a:t>
            </a:r>
          </a:p>
          <a:p>
            <a:pPr marL="342900" indent="-342900">
              <a:buFont typeface="Wingdings" pitchFamily="2" charset="2"/>
              <a:buChar char="ü"/>
            </a:pPr>
            <a:r>
              <a:rPr lang="nl-NL" sz="2000" b="1" dirty="0"/>
              <a:t>Advies over zelfzorg gedurende de behandeling</a:t>
            </a:r>
          </a:p>
          <a:p>
            <a:pPr marL="342900" indent="-342900">
              <a:buFont typeface="Wingdings" pitchFamily="2" charset="2"/>
              <a:buChar char="ü"/>
            </a:pPr>
            <a:endParaRPr lang="nl-NL" sz="2000" dirty="0"/>
          </a:p>
          <a:p>
            <a:pPr marL="342900" indent="-342900">
              <a:buFont typeface="Wingdings" pitchFamily="2" charset="2"/>
              <a:buChar char="ü"/>
            </a:pPr>
            <a:endParaRPr lang="nl-NL" sz="2000" dirty="0"/>
          </a:p>
          <a:p>
            <a:pPr marL="342900" indent="-342900">
              <a:buFont typeface="Wingdings" pitchFamily="2" charset="2"/>
              <a:buChar char="ü"/>
            </a:pPr>
            <a:endParaRPr lang="nl-NL" sz="2000" dirty="0"/>
          </a:p>
        </p:txBody>
      </p:sp>
      <p:sp>
        <p:nvSpPr>
          <p:cNvPr id="5" name="Footer Placeholder 4">
            <a:extLst>
              <a:ext uri="{FF2B5EF4-FFF2-40B4-BE49-F238E27FC236}">
                <a16:creationId xmlns:a16="http://schemas.microsoft.com/office/drawing/2014/main" id="{95618067-4831-FE44-8EEC-5DF4DE7CCFE6}"/>
              </a:ext>
            </a:extLst>
          </p:cNvPr>
          <p:cNvSpPr>
            <a:spLocks noGrp="1"/>
          </p:cNvSpPr>
          <p:nvPr>
            <p:ph type="ftr" sz="quarter" idx="11"/>
          </p:nvPr>
        </p:nvSpPr>
        <p:spPr>
          <a:xfrm>
            <a:off x="590843" y="6381329"/>
            <a:ext cx="4528418" cy="212828"/>
          </a:xfrm>
        </p:spPr>
        <p:txBody>
          <a:bodyPr/>
          <a:lstStyle/>
          <a:p>
            <a:r>
              <a:rPr lang="nl-NL" dirty="0"/>
              <a:t>©MischaNagel.nl | Opleiding OVV | </a:t>
            </a:r>
            <a:r>
              <a:rPr lang="nl-NL" dirty="0" err="1"/>
              <a:t>www.mischanagel.nl</a:t>
            </a:r>
            <a:r>
              <a:rPr lang="nl-NL" dirty="0"/>
              <a:t>/ovv</a:t>
            </a:r>
          </a:p>
        </p:txBody>
      </p:sp>
      <p:sp>
        <p:nvSpPr>
          <p:cNvPr id="19" name="Tijdelijke aanduiding voor inhoud 2">
            <a:extLst>
              <a:ext uri="{FF2B5EF4-FFF2-40B4-BE49-F238E27FC236}">
                <a16:creationId xmlns:a16="http://schemas.microsoft.com/office/drawing/2014/main" id="{9E11B6AD-B81D-434F-8B9A-FCFB8D1412C2}"/>
              </a:ext>
            </a:extLst>
          </p:cNvPr>
          <p:cNvSpPr txBox="1">
            <a:spLocks/>
          </p:cNvSpPr>
          <p:nvPr/>
        </p:nvSpPr>
        <p:spPr>
          <a:xfrm>
            <a:off x="5119261" y="2257588"/>
            <a:ext cx="3082516" cy="3020344"/>
          </a:xfrm>
          <a:prstGeom prst="rect">
            <a:avLst/>
          </a:prstGeom>
          <a:solidFill>
            <a:srgbClr val="201453"/>
          </a:soli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rgbClr val="00D6BA"/>
              </a:buClr>
              <a:buSzPct val="80000"/>
              <a:buFont typeface="Wingdings 3" charset="2"/>
              <a:buChar char=""/>
              <a:defRPr sz="1800" b="0" i="0" kern="1200">
                <a:solidFill>
                  <a:srgbClr val="201453"/>
                </a:solidFill>
                <a:latin typeface="Verdana Pro" panose="020B0604030504040204" pitchFamily="34" charset="0"/>
                <a:ea typeface="+mn-ea"/>
                <a:cs typeface="+mn-cs"/>
              </a:defRPr>
            </a:lvl1pPr>
            <a:lvl2pPr marL="685800" indent="-283464" algn="l" defTabSz="457200" rtl="0" eaLnBrk="1" latinLnBrk="0" hangingPunct="1">
              <a:spcBef>
                <a:spcPts val="1000"/>
              </a:spcBef>
              <a:spcAft>
                <a:spcPts val="0"/>
              </a:spcAft>
              <a:buClr>
                <a:srgbClr val="00D6BA"/>
              </a:buClr>
              <a:buSzPct val="80000"/>
              <a:buFont typeface="Wingdings 3" charset="2"/>
              <a:buChar char=""/>
              <a:defRPr sz="1600" b="0" i="0" kern="1200">
                <a:solidFill>
                  <a:srgbClr val="201453"/>
                </a:solidFill>
                <a:latin typeface="Verdana Pro" panose="020B0604030504040204" pitchFamily="34" charset="0"/>
                <a:ea typeface="+mn-ea"/>
                <a:cs typeface="+mn-cs"/>
              </a:defRPr>
            </a:lvl2pPr>
            <a:lvl3pPr marL="960120" indent="-228600" algn="l" defTabSz="457200" rtl="0" eaLnBrk="1" latinLnBrk="0" hangingPunct="1">
              <a:spcBef>
                <a:spcPts val="1000"/>
              </a:spcBef>
              <a:spcAft>
                <a:spcPts val="0"/>
              </a:spcAft>
              <a:buClr>
                <a:srgbClr val="00D6BA"/>
              </a:buClr>
              <a:buSzPct val="80000"/>
              <a:buFont typeface="Wingdings 3" charset="2"/>
              <a:buChar char=""/>
              <a:defRPr sz="1400" b="0" i="0" kern="1200">
                <a:solidFill>
                  <a:srgbClr val="201453"/>
                </a:solidFill>
                <a:latin typeface="Verdana Pro" panose="020B0604030504040204" pitchFamily="34" charset="0"/>
                <a:ea typeface="+mn-ea"/>
                <a:cs typeface="+mn-cs"/>
              </a:defRPr>
            </a:lvl3pPr>
            <a:lvl4pPr marL="1234440" indent="-228600" algn="l" defTabSz="457200" rtl="0" eaLnBrk="1" latinLnBrk="0" hangingPunct="1">
              <a:spcBef>
                <a:spcPts val="1000"/>
              </a:spcBef>
              <a:spcAft>
                <a:spcPts val="0"/>
              </a:spcAft>
              <a:buClr>
                <a:srgbClr val="00D6BA"/>
              </a:buClr>
              <a:buSzPct val="80000"/>
              <a:buFont typeface="Wingdings 3" charset="2"/>
              <a:buChar char=""/>
              <a:defRPr sz="1200" b="0" i="0" kern="1200">
                <a:solidFill>
                  <a:srgbClr val="201453"/>
                </a:solidFill>
                <a:latin typeface="Verdana Pro" panose="020B0604030504040204" pitchFamily="34" charset="0"/>
                <a:ea typeface="+mn-ea"/>
                <a:cs typeface="+mn-cs"/>
              </a:defRPr>
            </a:lvl4pPr>
            <a:lvl5pPr marL="1508760" indent="-228600" algn="l" defTabSz="457200" rtl="0" eaLnBrk="1" latinLnBrk="0" hangingPunct="1">
              <a:spcBef>
                <a:spcPts val="1000"/>
              </a:spcBef>
              <a:spcAft>
                <a:spcPts val="0"/>
              </a:spcAft>
              <a:buClr>
                <a:srgbClr val="00D6BA"/>
              </a:buClr>
              <a:buSzPct val="80000"/>
              <a:buFont typeface="Wingdings 3" charset="2"/>
              <a:buChar char=""/>
              <a:defRPr sz="1200" b="0" i="0" kern="1200">
                <a:solidFill>
                  <a:srgbClr val="201453"/>
                </a:solidFill>
                <a:latin typeface="Verdana Pro" panose="020B0604030504040204" pitchFamily="34" charset="0"/>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nl-NL" sz="2400" b="1" dirty="0">
                <a:solidFill>
                  <a:srgbClr val="00D6BA"/>
                </a:solidFill>
              </a:rPr>
              <a:t>BEHANDELING </a:t>
            </a:r>
            <a:r>
              <a:rPr lang="nl-NL" sz="3600" b="1" dirty="0">
                <a:solidFill>
                  <a:srgbClr val="00D6BA"/>
                </a:solidFill>
              </a:rPr>
              <a:t>OVV</a:t>
            </a:r>
            <a:endParaRPr lang="nl-NL" sz="2400" dirty="0">
              <a:solidFill>
                <a:srgbClr val="00D6BA"/>
              </a:solidFill>
            </a:endParaRPr>
          </a:p>
        </p:txBody>
      </p:sp>
    </p:spTree>
    <p:extLst>
      <p:ext uri="{BB962C8B-B14F-4D97-AF65-F5344CB8AC3E}">
        <p14:creationId xmlns:p14="http://schemas.microsoft.com/office/powerpoint/2010/main" val="1553837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980728"/>
            <a:ext cx="6345260" cy="709865"/>
          </a:xfrm>
        </p:spPr>
        <p:txBody>
          <a:bodyPr>
            <a:normAutofit/>
          </a:bodyPr>
          <a:lstStyle/>
          <a:p>
            <a:r>
              <a:rPr lang="nl-NL" sz="3500" b="1" dirty="0"/>
              <a:t>OVV KAN OMGAAN MET</a:t>
            </a:r>
          </a:p>
        </p:txBody>
      </p:sp>
      <p:sp>
        <p:nvSpPr>
          <p:cNvPr id="5" name="Footer Placeholder 4">
            <a:extLst>
              <a:ext uri="{FF2B5EF4-FFF2-40B4-BE49-F238E27FC236}">
                <a16:creationId xmlns:a16="http://schemas.microsoft.com/office/drawing/2014/main" id="{BD62B89D-580C-644A-A05D-5DFCE85C7C1C}"/>
              </a:ext>
            </a:extLst>
          </p:cNvPr>
          <p:cNvSpPr>
            <a:spLocks noGrp="1"/>
          </p:cNvSpPr>
          <p:nvPr>
            <p:ph type="ftr" sz="quarter" idx="11"/>
          </p:nvPr>
        </p:nvSpPr>
        <p:spPr/>
        <p:txBody>
          <a:bodyPr/>
          <a:lstStyle/>
          <a:p>
            <a:r>
              <a:rPr lang="nl-NL"/>
              <a:t>©MischaNagel.nl | Opleiding OVV | www.mischanagel.nl/ovv</a:t>
            </a:r>
            <a:endParaRPr lang="nl-NL" dirty="0"/>
          </a:p>
        </p:txBody>
      </p:sp>
      <p:sp>
        <p:nvSpPr>
          <p:cNvPr id="3" name="Tijdelijke aanduiding voor inhoud 2"/>
          <p:cNvSpPr>
            <a:spLocks noGrp="1"/>
          </p:cNvSpPr>
          <p:nvPr>
            <p:ph type="body" idx="4294967295"/>
          </p:nvPr>
        </p:nvSpPr>
        <p:spPr>
          <a:xfrm>
            <a:off x="683568" y="1862881"/>
            <a:ext cx="6120680" cy="3132237"/>
          </a:xfrm>
        </p:spPr>
        <p:txBody>
          <a:bodyPr anchor="ctr">
            <a:noAutofit/>
          </a:bodyPr>
          <a:lstStyle/>
          <a:p>
            <a:pPr marL="0" indent="0">
              <a:buNone/>
            </a:pPr>
            <a:endParaRPr lang="nl-NL" sz="2000" b="1" dirty="0">
              <a:solidFill>
                <a:srgbClr val="201453"/>
              </a:solidFill>
            </a:endParaRPr>
          </a:p>
          <a:p>
            <a:r>
              <a:rPr lang="nl-NL" sz="2000" b="1" dirty="0">
                <a:solidFill>
                  <a:srgbClr val="201453"/>
                </a:solidFill>
              </a:rPr>
              <a:t>Emoties</a:t>
            </a:r>
          </a:p>
          <a:p>
            <a:r>
              <a:rPr lang="nl-NL" sz="2000" b="1" dirty="0">
                <a:solidFill>
                  <a:srgbClr val="201453"/>
                </a:solidFill>
              </a:rPr>
              <a:t>Geheimhoudingsplicht</a:t>
            </a:r>
          </a:p>
          <a:p>
            <a:r>
              <a:rPr lang="nl-NL" sz="2000" b="1" dirty="0">
                <a:solidFill>
                  <a:srgbClr val="201453"/>
                </a:solidFill>
              </a:rPr>
              <a:t>U krijgt een overdracht mee voor de oncologisch verpleegkundige of arts</a:t>
            </a:r>
          </a:p>
          <a:p>
            <a:r>
              <a:rPr lang="nl-NL" sz="2000" b="1" dirty="0">
                <a:solidFill>
                  <a:srgbClr val="201453"/>
                </a:solidFill>
              </a:rPr>
              <a:t>Werkt altijd met toestemming van de behandeld arts of verpleegkundige</a:t>
            </a:r>
          </a:p>
        </p:txBody>
      </p:sp>
    </p:spTree>
    <p:extLst>
      <p:ext uri="{BB962C8B-B14F-4D97-AF65-F5344CB8AC3E}">
        <p14:creationId xmlns:p14="http://schemas.microsoft.com/office/powerpoint/2010/main" val="179889057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340768"/>
            <a:ext cx="3632850" cy="4572000"/>
          </a:xfrm>
        </p:spPr>
        <p:txBody>
          <a:bodyPr anchor="ctr">
            <a:normAutofit/>
          </a:bodyPr>
          <a:lstStyle/>
          <a:p>
            <a:pPr marL="0" indent="0">
              <a:buNone/>
            </a:pPr>
            <a:r>
              <a:rPr lang="nl-NL" sz="2000" b="1" dirty="0"/>
              <a:t>OVV weet wanneer wel en niet masseren</a:t>
            </a:r>
          </a:p>
          <a:p>
            <a:r>
              <a:rPr lang="nl-NL" sz="2000" b="1" dirty="0"/>
              <a:t>Speciale massagetechnieken</a:t>
            </a:r>
          </a:p>
          <a:p>
            <a:r>
              <a:rPr lang="nl-NL" sz="2000" b="1" dirty="0"/>
              <a:t>Er wordt geen druk toegepast</a:t>
            </a:r>
          </a:p>
          <a:p>
            <a:r>
              <a:rPr lang="nl-NL" sz="2000" b="1" dirty="0"/>
              <a:t>Ontspanning</a:t>
            </a:r>
          </a:p>
          <a:p>
            <a:r>
              <a:rPr lang="nl-NL" sz="2000" b="1" dirty="0"/>
              <a:t>Minder stress</a:t>
            </a:r>
          </a:p>
          <a:p>
            <a:r>
              <a:rPr lang="nl-NL" sz="2000" b="1" dirty="0"/>
              <a:t>Positieve invloed op angstgevoelens en depressiviteit</a:t>
            </a:r>
          </a:p>
          <a:p>
            <a:endParaRPr lang="nl-NL" sz="2000" dirty="0"/>
          </a:p>
        </p:txBody>
      </p:sp>
      <p:sp>
        <p:nvSpPr>
          <p:cNvPr id="5" name="Footer Placeholder 4">
            <a:extLst>
              <a:ext uri="{FF2B5EF4-FFF2-40B4-BE49-F238E27FC236}">
                <a16:creationId xmlns:a16="http://schemas.microsoft.com/office/drawing/2014/main" id="{A3F038DC-F680-7D40-A9B1-9CFDCFA93762}"/>
              </a:ext>
            </a:extLst>
          </p:cNvPr>
          <p:cNvSpPr>
            <a:spLocks noGrp="1"/>
          </p:cNvSpPr>
          <p:nvPr>
            <p:ph type="ftr" sz="quarter" idx="11"/>
          </p:nvPr>
        </p:nvSpPr>
        <p:spPr/>
        <p:txBody>
          <a:bodyPr/>
          <a:lstStyle/>
          <a:p>
            <a:r>
              <a:rPr lang="nl-NL"/>
              <a:t>©MischaNagel.nl | Opleiding OVV | www.mischanagel.nl/ovv</a:t>
            </a:r>
            <a:endParaRPr lang="nl-NL" dirty="0"/>
          </a:p>
        </p:txBody>
      </p:sp>
      <p:sp>
        <p:nvSpPr>
          <p:cNvPr id="17" name="Tijdelijke aanduiding voor inhoud 2">
            <a:extLst>
              <a:ext uri="{FF2B5EF4-FFF2-40B4-BE49-F238E27FC236}">
                <a16:creationId xmlns:a16="http://schemas.microsoft.com/office/drawing/2014/main" id="{9D292BF0-5B98-F748-B8FA-DDC8B89B4E16}"/>
              </a:ext>
            </a:extLst>
          </p:cNvPr>
          <p:cNvSpPr txBox="1">
            <a:spLocks/>
          </p:cNvSpPr>
          <p:nvPr/>
        </p:nvSpPr>
        <p:spPr>
          <a:xfrm>
            <a:off x="5119261" y="2257588"/>
            <a:ext cx="3082516" cy="3020344"/>
          </a:xfrm>
          <a:prstGeom prst="rect">
            <a:avLst/>
          </a:prstGeom>
          <a:solidFill>
            <a:srgbClr val="201453"/>
          </a:soli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rgbClr val="00D6BA"/>
              </a:buClr>
              <a:buSzPct val="80000"/>
              <a:buFont typeface="Wingdings 3" charset="2"/>
              <a:buChar char=""/>
              <a:defRPr sz="1800" b="0" i="0" kern="1200">
                <a:solidFill>
                  <a:srgbClr val="201453"/>
                </a:solidFill>
                <a:latin typeface="Verdana Pro" panose="020B0604030504040204" pitchFamily="34" charset="0"/>
                <a:ea typeface="+mn-ea"/>
                <a:cs typeface="+mn-cs"/>
              </a:defRPr>
            </a:lvl1pPr>
            <a:lvl2pPr marL="685800" indent="-283464" algn="l" defTabSz="457200" rtl="0" eaLnBrk="1" latinLnBrk="0" hangingPunct="1">
              <a:spcBef>
                <a:spcPts val="1000"/>
              </a:spcBef>
              <a:spcAft>
                <a:spcPts val="0"/>
              </a:spcAft>
              <a:buClr>
                <a:srgbClr val="00D6BA"/>
              </a:buClr>
              <a:buSzPct val="80000"/>
              <a:buFont typeface="Wingdings 3" charset="2"/>
              <a:buChar char=""/>
              <a:defRPr sz="1600" b="0" i="0" kern="1200">
                <a:solidFill>
                  <a:srgbClr val="201453"/>
                </a:solidFill>
                <a:latin typeface="Verdana Pro" panose="020B0604030504040204" pitchFamily="34" charset="0"/>
                <a:ea typeface="+mn-ea"/>
                <a:cs typeface="+mn-cs"/>
              </a:defRPr>
            </a:lvl2pPr>
            <a:lvl3pPr marL="960120" indent="-228600" algn="l" defTabSz="457200" rtl="0" eaLnBrk="1" latinLnBrk="0" hangingPunct="1">
              <a:spcBef>
                <a:spcPts val="1000"/>
              </a:spcBef>
              <a:spcAft>
                <a:spcPts val="0"/>
              </a:spcAft>
              <a:buClr>
                <a:srgbClr val="00D6BA"/>
              </a:buClr>
              <a:buSzPct val="80000"/>
              <a:buFont typeface="Wingdings 3" charset="2"/>
              <a:buChar char=""/>
              <a:defRPr sz="1400" b="0" i="0" kern="1200">
                <a:solidFill>
                  <a:srgbClr val="201453"/>
                </a:solidFill>
                <a:latin typeface="Verdana Pro" panose="020B0604030504040204" pitchFamily="34" charset="0"/>
                <a:ea typeface="+mn-ea"/>
                <a:cs typeface="+mn-cs"/>
              </a:defRPr>
            </a:lvl3pPr>
            <a:lvl4pPr marL="1234440" indent="-228600" algn="l" defTabSz="457200" rtl="0" eaLnBrk="1" latinLnBrk="0" hangingPunct="1">
              <a:spcBef>
                <a:spcPts val="1000"/>
              </a:spcBef>
              <a:spcAft>
                <a:spcPts val="0"/>
              </a:spcAft>
              <a:buClr>
                <a:srgbClr val="00D6BA"/>
              </a:buClr>
              <a:buSzPct val="80000"/>
              <a:buFont typeface="Wingdings 3" charset="2"/>
              <a:buChar char=""/>
              <a:defRPr sz="1200" b="0" i="0" kern="1200">
                <a:solidFill>
                  <a:srgbClr val="201453"/>
                </a:solidFill>
                <a:latin typeface="Verdana Pro" panose="020B0604030504040204" pitchFamily="34" charset="0"/>
                <a:ea typeface="+mn-ea"/>
                <a:cs typeface="+mn-cs"/>
              </a:defRPr>
            </a:lvl4pPr>
            <a:lvl5pPr marL="1508760" indent="-228600" algn="l" defTabSz="457200" rtl="0" eaLnBrk="1" latinLnBrk="0" hangingPunct="1">
              <a:spcBef>
                <a:spcPts val="1000"/>
              </a:spcBef>
              <a:spcAft>
                <a:spcPts val="0"/>
              </a:spcAft>
              <a:buClr>
                <a:srgbClr val="00D6BA"/>
              </a:buClr>
              <a:buSzPct val="80000"/>
              <a:buFont typeface="Wingdings 3" charset="2"/>
              <a:buChar char=""/>
              <a:defRPr sz="1200" b="0" i="0" kern="1200">
                <a:solidFill>
                  <a:srgbClr val="201453"/>
                </a:solidFill>
                <a:latin typeface="Verdana Pro" panose="020B0604030504040204" pitchFamily="34" charset="0"/>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nl-NL" sz="3200" b="1" dirty="0">
                <a:solidFill>
                  <a:srgbClr val="00D6BA"/>
                </a:solidFill>
              </a:rPr>
              <a:t>VOET EN ONDERBEEN MASSAGE</a:t>
            </a:r>
            <a:endParaRPr lang="nl-NL" sz="3200" dirty="0">
              <a:solidFill>
                <a:srgbClr val="00D6BA"/>
              </a:solidFill>
            </a:endParaRPr>
          </a:p>
        </p:txBody>
      </p:sp>
    </p:spTree>
    <p:extLst>
      <p:ext uri="{BB962C8B-B14F-4D97-AF65-F5344CB8AC3E}">
        <p14:creationId xmlns:p14="http://schemas.microsoft.com/office/powerpoint/2010/main" val="109463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ONCOLOGIE EN VOETZORG</a:t>
            </a:r>
          </a:p>
        </p:txBody>
      </p:sp>
      <p:sp>
        <p:nvSpPr>
          <p:cNvPr id="3" name="Tijdelijke aanduiding voor inhoud 2"/>
          <p:cNvSpPr>
            <a:spLocks noGrp="1"/>
          </p:cNvSpPr>
          <p:nvPr>
            <p:ph idx="1"/>
          </p:nvPr>
        </p:nvSpPr>
        <p:spPr>
          <a:xfrm>
            <a:off x="849742" y="2259832"/>
            <a:ext cx="6890610" cy="3113383"/>
          </a:xfrm>
        </p:spPr>
        <p:txBody>
          <a:bodyPr>
            <a:normAutofit fontScale="92500"/>
          </a:bodyPr>
          <a:lstStyle/>
          <a:p>
            <a:pPr marL="0" indent="0">
              <a:buNone/>
            </a:pPr>
            <a:r>
              <a:rPr lang="nl-NL" sz="2000" b="1" dirty="0"/>
              <a:t>Onze presentatie over voetzorg heeft als doel:</a:t>
            </a:r>
          </a:p>
          <a:p>
            <a:r>
              <a:rPr lang="nl-NL" sz="2000" b="1" dirty="0"/>
              <a:t>Wat wij voor uw voeten kunnen betekenen</a:t>
            </a:r>
          </a:p>
          <a:p>
            <a:r>
              <a:rPr lang="nl-NL" sz="2000" b="1" dirty="0"/>
              <a:t>Om uw voeten in een zo optimaal mogelijke conditie te brengen en te houden </a:t>
            </a:r>
          </a:p>
          <a:p>
            <a:r>
              <a:rPr lang="nl-NL" sz="2000" b="1" dirty="0"/>
              <a:t>Een belangrijke richtlijn voor kankerpatiënten is het voorkomen van infectie. </a:t>
            </a:r>
            <a:r>
              <a:rPr lang="nl-NL" sz="2000" b="1" dirty="0" err="1"/>
              <a:t>OVV’ers</a:t>
            </a:r>
            <a:r>
              <a:rPr lang="nl-NL" sz="2000" b="1" dirty="0"/>
              <a:t> kunnen hier een belangrijke bijdrage aan leveren door met adequate voetzorgverlening infecties aan de voeten te voorkomen</a:t>
            </a:r>
            <a:endParaRPr lang="nl-NL" sz="2000" dirty="0"/>
          </a:p>
        </p:txBody>
      </p:sp>
      <p:sp>
        <p:nvSpPr>
          <p:cNvPr id="5" name="Footer Placeholder 4">
            <a:extLst>
              <a:ext uri="{FF2B5EF4-FFF2-40B4-BE49-F238E27FC236}">
                <a16:creationId xmlns:a16="http://schemas.microsoft.com/office/drawing/2014/main" id="{BD43EC4B-78EC-C44E-B929-31DF58A23EFC}"/>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3365059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half" idx="2"/>
          </p:nvPr>
        </p:nvSpPr>
        <p:spPr>
          <a:xfrm>
            <a:off x="590843" y="1376772"/>
            <a:ext cx="3600400" cy="4104456"/>
          </a:xfrm>
        </p:spPr>
        <p:txBody>
          <a:bodyPr anchor="ctr">
            <a:normAutofit/>
          </a:bodyPr>
          <a:lstStyle/>
          <a:p>
            <a:pPr marL="0" indent="0">
              <a:buNone/>
            </a:pPr>
            <a:r>
              <a:rPr lang="nl-NL" sz="2000" b="1" dirty="0"/>
              <a:t>OVV werkt samen met andere disciplines:</a:t>
            </a:r>
          </a:p>
          <a:p>
            <a:pPr marL="342900" indent="-342900">
              <a:buFont typeface="Arial" panose="020B0604020202020204" pitchFamily="34" charset="0"/>
              <a:buChar char="•"/>
            </a:pPr>
            <a:r>
              <a:rPr lang="nl-NL" sz="2000" b="1" dirty="0"/>
              <a:t>Huisarts</a:t>
            </a:r>
          </a:p>
          <a:p>
            <a:pPr marL="342900" indent="-342900">
              <a:buFont typeface="Arial" panose="020B0604020202020204" pitchFamily="34" charset="0"/>
              <a:buChar char="•"/>
            </a:pPr>
            <a:r>
              <a:rPr lang="nl-NL" sz="2000" b="1" dirty="0"/>
              <a:t>Oncoloog</a:t>
            </a:r>
          </a:p>
          <a:p>
            <a:pPr marL="342900" indent="-342900">
              <a:buFont typeface="Arial" panose="020B0604020202020204" pitchFamily="34" charset="0"/>
              <a:buChar char="•"/>
            </a:pPr>
            <a:r>
              <a:rPr lang="nl-NL" sz="2000" b="1" dirty="0"/>
              <a:t>Oncologisch verpleegkundige</a:t>
            </a:r>
          </a:p>
          <a:p>
            <a:pPr marL="342900" indent="-342900">
              <a:buFont typeface="Arial" panose="020B0604020202020204" pitchFamily="34" charset="0"/>
              <a:buChar char="•"/>
            </a:pPr>
            <a:r>
              <a:rPr lang="nl-NL" sz="2000" b="1" dirty="0"/>
              <a:t>Podotherapeut</a:t>
            </a:r>
          </a:p>
          <a:p>
            <a:pPr marL="342900" indent="-342900">
              <a:buFont typeface="Arial" panose="020B0604020202020204" pitchFamily="34" charset="0"/>
              <a:buChar char="•"/>
            </a:pPr>
            <a:r>
              <a:rPr lang="nl-NL" sz="2000" b="1" dirty="0"/>
              <a:t>Praktijkondersteuner huisarts</a:t>
            </a:r>
          </a:p>
          <a:p>
            <a:endParaRPr lang="nl-NL" sz="2000" b="1" dirty="0"/>
          </a:p>
        </p:txBody>
      </p:sp>
      <p:sp>
        <p:nvSpPr>
          <p:cNvPr id="5" name="Footer Placeholder 4">
            <a:extLst>
              <a:ext uri="{FF2B5EF4-FFF2-40B4-BE49-F238E27FC236}">
                <a16:creationId xmlns:a16="http://schemas.microsoft.com/office/drawing/2014/main" id="{6AC27F30-1653-274C-A011-ABC0D25E4C8C}"/>
              </a:ext>
            </a:extLst>
          </p:cNvPr>
          <p:cNvSpPr>
            <a:spLocks noGrp="1"/>
          </p:cNvSpPr>
          <p:nvPr>
            <p:ph type="ftr" sz="quarter" idx="11"/>
          </p:nvPr>
        </p:nvSpPr>
        <p:spPr/>
        <p:txBody>
          <a:bodyPr/>
          <a:lstStyle/>
          <a:p>
            <a:r>
              <a:rPr lang="nl-NL"/>
              <a:t>©MischaNagel.nl | Opleiding OVV | www.mischanagel.nl/ovv</a:t>
            </a:r>
            <a:endParaRPr lang="nl-NL" dirty="0"/>
          </a:p>
        </p:txBody>
      </p:sp>
      <p:sp>
        <p:nvSpPr>
          <p:cNvPr id="17" name="Tijdelijke aanduiding voor inhoud 2">
            <a:extLst>
              <a:ext uri="{FF2B5EF4-FFF2-40B4-BE49-F238E27FC236}">
                <a16:creationId xmlns:a16="http://schemas.microsoft.com/office/drawing/2014/main" id="{F3B5E00E-5C2A-6944-ABFA-D42E47765402}"/>
              </a:ext>
            </a:extLst>
          </p:cNvPr>
          <p:cNvSpPr txBox="1">
            <a:spLocks/>
          </p:cNvSpPr>
          <p:nvPr/>
        </p:nvSpPr>
        <p:spPr>
          <a:xfrm>
            <a:off x="5119261" y="2257588"/>
            <a:ext cx="3082516" cy="3020344"/>
          </a:xfrm>
          <a:prstGeom prst="rect">
            <a:avLst/>
          </a:prstGeom>
          <a:solidFill>
            <a:srgbClr val="201453"/>
          </a:soli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rgbClr val="00D6BA"/>
              </a:buClr>
              <a:buSzPct val="80000"/>
              <a:buFont typeface="Wingdings 3" charset="2"/>
              <a:buChar char=""/>
              <a:defRPr sz="1800" b="0" i="0" kern="1200">
                <a:solidFill>
                  <a:srgbClr val="201453"/>
                </a:solidFill>
                <a:latin typeface="Verdana Pro" panose="020B0604030504040204" pitchFamily="34" charset="0"/>
                <a:ea typeface="+mn-ea"/>
                <a:cs typeface="+mn-cs"/>
              </a:defRPr>
            </a:lvl1pPr>
            <a:lvl2pPr marL="685800" indent="-283464" algn="l" defTabSz="457200" rtl="0" eaLnBrk="1" latinLnBrk="0" hangingPunct="1">
              <a:spcBef>
                <a:spcPts val="1000"/>
              </a:spcBef>
              <a:spcAft>
                <a:spcPts val="0"/>
              </a:spcAft>
              <a:buClr>
                <a:srgbClr val="00D6BA"/>
              </a:buClr>
              <a:buSzPct val="80000"/>
              <a:buFont typeface="Wingdings 3" charset="2"/>
              <a:buChar char=""/>
              <a:defRPr sz="1600" b="0" i="0" kern="1200">
                <a:solidFill>
                  <a:srgbClr val="201453"/>
                </a:solidFill>
                <a:latin typeface="Verdana Pro" panose="020B0604030504040204" pitchFamily="34" charset="0"/>
                <a:ea typeface="+mn-ea"/>
                <a:cs typeface="+mn-cs"/>
              </a:defRPr>
            </a:lvl2pPr>
            <a:lvl3pPr marL="960120" indent="-228600" algn="l" defTabSz="457200" rtl="0" eaLnBrk="1" latinLnBrk="0" hangingPunct="1">
              <a:spcBef>
                <a:spcPts val="1000"/>
              </a:spcBef>
              <a:spcAft>
                <a:spcPts val="0"/>
              </a:spcAft>
              <a:buClr>
                <a:srgbClr val="00D6BA"/>
              </a:buClr>
              <a:buSzPct val="80000"/>
              <a:buFont typeface="Wingdings 3" charset="2"/>
              <a:buChar char=""/>
              <a:defRPr sz="1400" b="0" i="0" kern="1200">
                <a:solidFill>
                  <a:srgbClr val="201453"/>
                </a:solidFill>
                <a:latin typeface="Verdana Pro" panose="020B0604030504040204" pitchFamily="34" charset="0"/>
                <a:ea typeface="+mn-ea"/>
                <a:cs typeface="+mn-cs"/>
              </a:defRPr>
            </a:lvl3pPr>
            <a:lvl4pPr marL="1234440" indent="-228600" algn="l" defTabSz="457200" rtl="0" eaLnBrk="1" latinLnBrk="0" hangingPunct="1">
              <a:spcBef>
                <a:spcPts val="1000"/>
              </a:spcBef>
              <a:spcAft>
                <a:spcPts val="0"/>
              </a:spcAft>
              <a:buClr>
                <a:srgbClr val="00D6BA"/>
              </a:buClr>
              <a:buSzPct val="80000"/>
              <a:buFont typeface="Wingdings 3" charset="2"/>
              <a:buChar char=""/>
              <a:defRPr sz="1200" b="0" i="0" kern="1200">
                <a:solidFill>
                  <a:srgbClr val="201453"/>
                </a:solidFill>
                <a:latin typeface="Verdana Pro" panose="020B0604030504040204" pitchFamily="34" charset="0"/>
                <a:ea typeface="+mn-ea"/>
                <a:cs typeface="+mn-cs"/>
              </a:defRPr>
            </a:lvl4pPr>
            <a:lvl5pPr marL="1508760" indent="-228600" algn="l" defTabSz="457200" rtl="0" eaLnBrk="1" latinLnBrk="0" hangingPunct="1">
              <a:spcBef>
                <a:spcPts val="1000"/>
              </a:spcBef>
              <a:spcAft>
                <a:spcPts val="0"/>
              </a:spcAft>
              <a:buClr>
                <a:srgbClr val="00D6BA"/>
              </a:buClr>
              <a:buSzPct val="80000"/>
              <a:buFont typeface="Wingdings 3" charset="2"/>
              <a:buChar char=""/>
              <a:defRPr sz="1200" b="0" i="0" kern="1200">
                <a:solidFill>
                  <a:srgbClr val="201453"/>
                </a:solidFill>
                <a:latin typeface="Verdana Pro" panose="020B0604030504040204" pitchFamily="34" charset="0"/>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nl-NL" sz="3200" b="1" dirty="0">
                <a:solidFill>
                  <a:srgbClr val="00D6BA"/>
                </a:solidFill>
              </a:rPr>
              <a:t>SA</a:t>
            </a:r>
          </a:p>
          <a:p>
            <a:pPr marL="0" indent="0" algn="ctr">
              <a:buNone/>
            </a:pPr>
            <a:r>
              <a:rPr lang="nl-NL" sz="3200" b="1" dirty="0">
                <a:solidFill>
                  <a:srgbClr val="00D6BA"/>
                </a:solidFill>
              </a:rPr>
              <a:t>MEN</a:t>
            </a:r>
          </a:p>
          <a:p>
            <a:pPr marL="0" indent="0" algn="ctr">
              <a:buNone/>
            </a:pPr>
            <a:r>
              <a:rPr lang="nl-NL" sz="3200" b="1" dirty="0">
                <a:solidFill>
                  <a:srgbClr val="00D6BA"/>
                </a:solidFill>
              </a:rPr>
              <a:t>WER</a:t>
            </a:r>
          </a:p>
          <a:p>
            <a:pPr marL="0" indent="0" algn="ctr">
              <a:buNone/>
            </a:pPr>
            <a:r>
              <a:rPr lang="nl-NL" sz="3200" b="1" dirty="0">
                <a:solidFill>
                  <a:srgbClr val="00D6BA"/>
                </a:solidFill>
              </a:rPr>
              <a:t>KING</a:t>
            </a:r>
            <a:endParaRPr lang="nl-NL" sz="3200" dirty="0">
              <a:solidFill>
                <a:srgbClr val="00D6BA"/>
              </a:solidFill>
            </a:endParaRPr>
          </a:p>
        </p:txBody>
      </p:sp>
    </p:spTree>
    <p:extLst>
      <p:ext uri="{BB962C8B-B14F-4D97-AF65-F5344CB8AC3E}">
        <p14:creationId xmlns:p14="http://schemas.microsoft.com/office/powerpoint/2010/main" val="1016782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818176"/>
            <a:ext cx="6343672" cy="709865"/>
          </a:xfrm>
        </p:spPr>
        <p:txBody>
          <a:bodyPr/>
          <a:lstStyle/>
          <a:p>
            <a:r>
              <a:rPr lang="nl-NL" b="1" dirty="0"/>
              <a:t>SAMEN……..</a:t>
            </a:r>
          </a:p>
        </p:txBody>
      </p:sp>
      <p:sp>
        <p:nvSpPr>
          <p:cNvPr id="3" name="Tijdelijke aanduiding voor inhoud 2"/>
          <p:cNvSpPr>
            <a:spLocks noGrp="1"/>
          </p:cNvSpPr>
          <p:nvPr>
            <p:ph idx="1"/>
          </p:nvPr>
        </p:nvSpPr>
        <p:spPr>
          <a:xfrm>
            <a:off x="769275" y="5225074"/>
            <a:ext cx="6912768" cy="931242"/>
          </a:xfrm>
        </p:spPr>
        <p:txBody>
          <a:bodyPr>
            <a:normAutofit fontScale="92500" lnSpcReduction="20000"/>
          </a:bodyPr>
          <a:lstStyle/>
          <a:p>
            <a:pPr marL="0" indent="0" algn="ctr">
              <a:buNone/>
            </a:pPr>
            <a:r>
              <a:rPr lang="nl-NL" sz="3600" b="1" dirty="0">
                <a:solidFill>
                  <a:srgbClr val="00D6BA"/>
                </a:solidFill>
              </a:rPr>
              <a:t>“</a:t>
            </a:r>
            <a:r>
              <a:rPr lang="nl-NL" sz="2400" b="1" i="1" dirty="0"/>
              <a:t>Wij hopen samen met u een eindje mee te lopen…!!!</a:t>
            </a:r>
            <a:r>
              <a:rPr lang="nl-NL" sz="3500" b="1" i="1" dirty="0">
                <a:solidFill>
                  <a:srgbClr val="00D6BA"/>
                </a:solidFill>
              </a:rPr>
              <a:t>”</a:t>
            </a:r>
            <a:endParaRPr lang="nl-NL" b="1" i="1" dirty="0">
              <a:solidFill>
                <a:srgbClr val="00D6BA"/>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42" y="1664366"/>
            <a:ext cx="6734175" cy="3529268"/>
          </a:xfrm>
          <a:prstGeom prst="rect">
            <a:avLst/>
          </a:prstGeom>
        </p:spPr>
      </p:pic>
      <p:sp>
        <p:nvSpPr>
          <p:cNvPr id="5" name="Footer Placeholder 4">
            <a:extLst>
              <a:ext uri="{FF2B5EF4-FFF2-40B4-BE49-F238E27FC236}">
                <a16:creationId xmlns:a16="http://schemas.microsoft.com/office/drawing/2014/main" id="{6DF910B2-611A-0A44-ABB4-A2E02C105A9A}"/>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4000987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83EB9-9865-4873-B6A8-B612C32FC6C1}"/>
              </a:ext>
            </a:extLst>
          </p:cNvPr>
          <p:cNvSpPr>
            <a:spLocks noGrp="1"/>
          </p:cNvSpPr>
          <p:nvPr>
            <p:ph type="title"/>
          </p:nvPr>
        </p:nvSpPr>
        <p:spPr>
          <a:xfrm>
            <a:off x="606461" y="676394"/>
            <a:ext cx="6343672" cy="1016275"/>
          </a:xfrm>
        </p:spPr>
        <p:txBody>
          <a:bodyPr/>
          <a:lstStyle/>
          <a:p>
            <a:r>
              <a:rPr lang="nl-NL" dirty="0"/>
              <a:t>Wat hebben we in 5 jaar </a:t>
            </a:r>
            <a:r>
              <a:rPr lang="nl-NL" dirty="0" err="1"/>
              <a:t>onco</a:t>
            </a:r>
            <a:r>
              <a:rPr lang="nl-NL" dirty="0"/>
              <a:t>-voetzorg bereikt?</a:t>
            </a:r>
          </a:p>
        </p:txBody>
      </p:sp>
      <p:sp>
        <p:nvSpPr>
          <p:cNvPr id="3" name="Tijdelijke aanduiding voor inhoud 2">
            <a:extLst>
              <a:ext uri="{FF2B5EF4-FFF2-40B4-BE49-F238E27FC236}">
                <a16:creationId xmlns:a16="http://schemas.microsoft.com/office/drawing/2014/main" id="{5C74F922-5F45-4271-947B-42ED89CA236A}"/>
              </a:ext>
            </a:extLst>
          </p:cNvPr>
          <p:cNvSpPr>
            <a:spLocks noGrp="1"/>
          </p:cNvSpPr>
          <p:nvPr>
            <p:ph idx="1"/>
          </p:nvPr>
        </p:nvSpPr>
        <p:spPr>
          <a:xfrm>
            <a:off x="604872" y="1823985"/>
            <a:ext cx="7783552" cy="4385944"/>
          </a:xfrm>
        </p:spPr>
        <p:txBody>
          <a:bodyPr>
            <a:normAutofit fontScale="92500" lnSpcReduction="10000"/>
          </a:bodyPr>
          <a:lstStyle/>
          <a:p>
            <a:pPr marL="0" indent="0">
              <a:buNone/>
            </a:pPr>
            <a:r>
              <a:rPr lang="nl-NL" sz="2000" dirty="0"/>
              <a:t>Uit klinische evaluaties staan hieronder een aantal quotes van kankerpatiënten met voetproblemen.</a:t>
            </a:r>
          </a:p>
          <a:p>
            <a:pPr marL="0" indent="0">
              <a:buNone/>
            </a:pPr>
            <a:r>
              <a:rPr lang="nl-NL" sz="2000" dirty="0"/>
              <a:t>We weten het al veel langer maar goede gespecialiseerde voetzorg bij kankerpatiënten levert een belangrijke bijdrage aan kwaliteit van leven. Als u onderstaande opmerkingen leest zult u dat vast met me eens zijn</a:t>
            </a:r>
          </a:p>
          <a:p>
            <a:pPr marL="0" indent="0" algn="ctr">
              <a:buNone/>
            </a:pPr>
            <a:r>
              <a:rPr lang="nl-NL" sz="2000" b="1" dirty="0">
                <a:solidFill>
                  <a:srgbClr val="00D6BA"/>
                </a:solidFill>
              </a:rPr>
              <a:t>“ </a:t>
            </a:r>
            <a:r>
              <a:rPr lang="nl-NL" sz="2000" i="1" dirty="0"/>
              <a:t>Ontsteking en losliggende nagel zijn verdwenen, blauwe nagels zijn langzamerhand aan het verdwijnen.</a:t>
            </a:r>
            <a:r>
              <a:rPr lang="nl-NL" sz="2000" b="1" i="1" dirty="0">
                <a:solidFill>
                  <a:srgbClr val="00D6BA"/>
                </a:solidFill>
              </a:rPr>
              <a:t>”</a:t>
            </a:r>
            <a:endParaRPr lang="nl-NL" sz="2000" i="1" dirty="0"/>
          </a:p>
          <a:p>
            <a:pPr marL="0" indent="0" algn="ctr">
              <a:buNone/>
            </a:pPr>
            <a:r>
              <a:rPr lang="nl-NL" sz="2000" b="1" dirty="0">
                <a:solidFill>
                  <a:srgbClr val="00D6BA"/>
                </a:solidFill>
              </a:rPr>
              <a:t>“ </a:t>
            </a:r>
            <a:r>
              <a:rPr lang="nl-NL" sz="2000" i="1" dirty="0"/>
              <a:t>De behandelingen waren intensief en heel goed. Bruikbare adviezen gekregen.</a:t>
            </a:r>
            <a:r>
              <a:rPr lang="nl-NL" sz="2000" b="1" i="1" dirty="0">
                <a:solidFill>
                  <a:srgbClr val="00D6BA"/>
                </a:solidFill>
              </a:rPr>
              <a:t>”</a:t>
            </a:r>
            <a:endParaRPr lang="nl-NL" sz="2000" i="1" dirty="0"/>
          </a:p>
          <a:p>
            <a:pPr marL="0" indent="0" algn="ctr">
              <a:buNone/>
            </a:pPr>
            <a:r>
              <a:rPr lang="nl-NL" sz="2000" b="1" dirty="0">
                <a:solidFill>
                  <a:srgbClr val="00D6BA"/>
                </a:solidFill>
              </a:rPr>
              <a:t>“ </a:t>
            </a:r>
            <a:r>
              <a:rPr lang="nl-NL" sz="2000" i="1" dirty="0"/>
              <a:t>De kwetsbaarheid van mijn voeten is afgenomen.</a:t>
            </a:r>
            <a:r>
              <a:rPr lang="nl-NL" sz="2000" b="1" i="1" dirty="0">
                <a:solidFill>
                  <a:srgbClr val="00D6BA"/>
                </a:solidFill>
              </a:rPr>
              <a:t>”</a:t>
            </a:r>
            <a:endParaRPr lang="nl-NL" sz="2000" i="1" dirty="0"/>
          </a:p>
          <a:p>
            <a:pPr marL="0" indent="0" algn="ctr">
              <a:buNone/>
            </a:pPr>
            <a:r>
              <a:rPr lang="nl-NL" sz="2000" b="1" dirty="0">
                <a:solidFill>
                  <a:srgbClr val="00D6BA"/>
                </a:solidFill>
              </a:rPr>
              <a:t>“ </a:t>
            </a:r>
            <a:r>
              <a:rPr lang="nl-NL" sz="2000" i="1" dirty="0"/>
              <a:t>Ze probeert altijd oplossingen te vinden of hulpstukken om mijn klacht te minderen zodat ik nog activiteiten kan doen en zo min mogelijke pijn te voelen.</a:t>
            </a:r>
            <a:r>
              <a:rPr lang="nl-NL" sz="2000" b="1" i="1" dirty="0">
                <a:solidFill>
                  <a:srgbClr val="00D6BA"/>
                </a:solidFill>
              </a:rPr>
              <a:t>”</a:t>
            </a:r>
            <a:endParaRPr lang="nl-NL" sz="2000" i="1" dirty="0"/>
          </a:p>
          <a:p>
            <a:pPr marL="0" indent="0">
              <a:buNone/>
            </a:pPr>
            <a:endParaRPr lang="nl-NL" sz="2000" dirty="0"/>
          </a:p>
        </p:txBody>
      </p:sp>
      <p:sp>
        <p:nvSpPr>
          <p:cNvPr id="5" name="Footer Placeholder 4">
            <a:extLst>
              <a:ext uri="{FF2B5EF4-FFF2-40B4-BE49-F238E27FC236}">
                <a16:creationId xmlns:a16="http://schemas.microsoft.com/office/drawing/2014/main" id="{8626B141-70A0-DE44-8976-E7A0E36542CE}"/>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4162545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21657F-DB96-4FBE-B21C-25B446E457C5}"/>
              </a:ext>
            </a:extLst>
          </p:cNvPr>
          <p:cNvSpPr>
            <a:spLocks noGrp="1"/>
          </p:cNvSpPr>
          <p:nvPr>
            <p:ph type="title"/>
          </p:nvPr>
        </p:nvSpPr>
        <p:spPr>
          <a:xfrm>
            <a:off x="590843" y="764704"/>
            <a:ext cx="6343672" cy="709865"/>
          </a:xfrm>
        </p:spPr>
        <p:txBody>
          <a:bodyPr/>
          <a:lstStyle/>
          <a:p>
            <a:r>
              <a:rPr lang="nl-NL" dirty="0"/>
              <a:t>Wat hebben we in 5 jaar </a:t>
            </a:r>
            <a:r>
              <a:rPr lang="nl-NL" dirty="0" err="1"/>
              <a:t>onco</a:t>
            </a:r>
            <a:r>
              <a:rPr lang="nl-NL" dirty="0"/>
              <a:t>-voetzorg bereikt?</a:t>
            </a:r>
          </a:p>
        </p:txBody>
      </p:sp>
      <p:sp>
        <p:nvSpPr>
          <p:cNvPr id="3" name="Tijdelijke aanduiding voor inhoud 2">
            <a:extLst>
              <a:ext uri="{FF2B5EF4-FFF2-40B4-BE49-F238E27FC236}">
                <a16:creationId xmlns:a16="http://schemas.microsoft.com/office/drawing/2014/main" id="{1FB42E64-C58A-4661-B5A4-826ACDABE0BC}"/>
              </a:ext>
            </a:extLst>
          </p:cNvPr>
          <p:cNvSpPr>
            <a:spLocks noGrp="1"/>
          </p:cNvSpPr>
          <p:nvPr>
            <p:ph idx="1"/>
          </p:nvPr>
        </p:nvSpPr>
        <p:spPr>
          <a:xfrm>
            <a:off x="251519" y="1772816"/>
            <a:ext cx="8568953" cy="4618859"/>
          </a:xfrm>
        </p:spPr>
        <p:txBody>
          <a:bodyPr>
            <a:normAutofit fontScale="92500" lnSpcReduction="20000"/>
          </a:bodyPr>
          <a:lstStyle/>
          <a:p>
            <a:pPr marL="0" indent="0" algn="ctr">
              <a:buNone/>
            </a:pPr>
            <a:r>
              <a:rPr lang="nl-NL" b="1" i="1" dirty="0">
                <a:solidFill>
                  <a:srgbClr val="00D6BA"/>
                </a:solidFill>
              </a:rPr>
              <a:t>“</a:t>
            </a:r>
            <a:r>
              <a:rPr lang="nl-NL" sz="1700" i="1" dirty="0"/>
              <a:t>Door (steeds) minder last aan de voeten kan ik weer beter wandelen.</a:t>
            </a:r>
            <a:r>
              <a:rPr lang="nl-NL" b="1" i="1" dirty="0">
                <a:solidFill>
                  <a:srgbClr val="00D6BA"/>
                </a:solidFill>
              </a:rPr>
              <a:t>”</a:t>
            </a:r>
            <a:endParaRPr lang="nl-NL" sz="1700" i="1" dirty="0"/>
          </a:p>
          <a:p>
            <a:pPr marL="0" indent="0" algn="ctr">
              <a:buNone/>
            </a:pPr>
            <a:r>
              <a:rPr lang="nl-NL" b="1" i="1" dirty="0">
                <a:solidFill>
                  <a:srgbClr val="00D6BA"/>
                </a:solidFill>
              </a:rPr>
              <a:t>“</a:t>
            </a:r>
            <a:r>
              <a:rPr lang="nl-NL" sz="1700" i="1" dirty="0"/>
              <a:t>Ik kan weer wandelen en hardlopen, pijnvrij, verbetering van de klachten. </a:t>
            </a:r>
            <a:br>
              <a:rPr lang="nl-NL" sz="1700" i="1" dirty="0"/>
            </a:br>
            <a:r>
              <a:rPr lang="nl-NL" sz="1700" i="1" dirty="0"/>
              <a:t>Pijn wordt dragelijker was heel geruststellend dat ik naar iemand toe kon die er verstand van had en nodige kon doen!</a:t>
            </a:r>
            <a:r>
              <a:rPr lang="nl-NL" b="1" i="1" dirty="0">
                <a:solidFill>
                  <a:srgbClr val="00D6BA"/>
                </a:solidFill>
              </a:rPr>
              <a:t>”</a:t>
            </a:r>
            <a:endParaRPr lang="nl-NL" sz="1700" i="1" dirty="0"/>
          </a:p>
          <a:p>
            <a:pPr marL="0" indent="0" algn="ctr">
              <a:buNone/>
            </a:pPr>
            <a:r>
              <a:rPr lang="nl-NL" b="1" i="1" dirty="0">
                <a:solidFill>
                  <a:srgbClr val="00D6BA"/>
                </a:solidFill>
              </a:rPr>
              <a:t>“</a:t>
            </a:r>
            <a:r>
              <a:rPr lang="nl-NL" sz="1700" i="1" dirty="0"/>
              <a:t>De infecties en pijn zijn verdwenen. Nu ik geen zere tenen meer heb, is mijn stemming er op vooruitgegaan.</a:t>
            </a:r>
            <a:r>
              <a:rPr lang="nl-NL" b="1" i="1" dirty="0">
                <a:solidFill>
                  <a:srgbClr val="00D6BA"/>
                </a:solidFill>
              </a:rPr>
              <a:t>”</a:t>
            </a:r>
            <a:endParaRPr lang="nl-NL" sz="1700" i="1" dirty="0"/>
          </a:p>
          <a:p>
            <a:pPr marL="0" indent="0" algn="ctr">
              <a:buNone/>
            </a:pPr>
            <a:r>
              <a:rPr lang="nl-NL" b="1" i="1" dirty="0">
                <a:solidFill>
                  <a:srgbClr val="00D6BA"/>
                </a:solidFill>
              </a:rPr>
              <a:t>“</a:t>
            </a:r>
            <a:r>
              <a:rPr lang="nl-NL" sz="1700" i="1" dirty="0"/>
              <a:t>De drukplekken van extra eeltvorming goed behandeld - ook goed op mijn diabetes 2 gelet - Kennis en vertrouwen vooral en er ontstaat een zekere band.</a:t>
            </a:r>
            <a:r>
              <a:rPr lang="nl-NL" b="1" i="1" dirty="0">
                <a:solidFill>
                  <a:srgbClr val="00D6BA"/>
                </a:solidFill>
              </a:rPr>
              <a:t>”</a:t>
            </a:r>
            <a:endParaRPr lang="nl-NL" sz="1700" i="1" dirty="0"/>
          </a:p>
          <a:p>
            <a:pPr marL="0" indent="0" algn="ctr">
              <a:buNone/>
            </a:pPr>
            <a:r>
              <a:rPr lang="nl-NL" b="1" i="1" dirty="0">
                <a:solidFill>
                  <a:srgbClr val="00D6BA"/>
                </a:solidFill>
              </a:rPr>
              <a:t>“</a:t>
            </a:r>
            <a:r>
              <a:rPr lang="nl-NL" sz="1700" i="1" dirty="0"/>
              <a:t>Van behoorlijk pijn bij lopen, naar pijnvrij is natuurlijk positief te noemen. Ik kan weer wandelen met de hond en starten met sporten, hardlopen.</a:t>
            </a:r>
            <a:r>
              <a:rPr lang="nl-NL" b="1" i="1" dirty="0">
                <a:solidFill>
                  <a:srgbClr val="00D6BA"/>
                </a:solidFill>
              </a:rPr>
              <a:t>”</a:t>
            </a:r>
            <a:endParaRPr lang="nl-NL" sz="1700" i="1" dirty="0"/>
          </a:p>
          <a:p>
            <a:pPr marL="0" indent="0" algn="ctr">
              <a:buNone/>
            </a:pPr>
            <a:r>
              <a:rPr lang="nl-NL" b="1" i="1" dirty="0">
                <a:solidFill>
                  <a:srgbClr val="00D6BA"/>
                </a:solidFill>
              </a:rPr>
              <a:t>“</a:t>
            </a:r>
            <a:r>
              <a:rPr lang="nl-NL" sz="1700" i="1" dirty="0"/>
              <a:t>Mijn pedicure OVV verzorgde mijn voeten al voor het oncologisch traject, maar ik heb veel aan de adviezen die zij geeft.</a:t>
            </a:r>
            <a:r>
              <a:rPr lang="nl-NL" b="1" i="1" dirty="0">
                <a:solidFill>
                  <a:srgbClr val="00D6BA"/>
                </a:solidFill>
              </a:rPr>
              <a:t>”</a:t>
            </a:r>
            <a:endParaRPr lang="nl-NL" sz="1700" i="1" dirty="0"/>
          </a:p>
          <a:p>
            <a:pPr marL="0" indent="0" algn="ctr">
              <a:buNone/>
            </a:pPr>
            <a:r>
              <a:rPr lang="nl-NL" b="1" i="1" dirty="0">
                <a:solidFill>
                  <a:srgbClr val="00D6BA"/>
                </a:solidFill>
              </a:rPr>
              <a:t>“</a:t>
            </a:r>
            <a:r>
              <a:rPr lang="nl-NL" sz="1700" i="1" dirty="0"/>
              <a:t>Het is jammer dat ik niet eerder een doorverwijzing kreeg voor de OVV. Dit had klachten kunnen besparen. Mijn pedicure heeft mijn klachten snel en professioneel behandeld maar haar positieve uitstraling maakte ieder bezoek extra prettig. Tevens deelde ze extra kennis en ervaring wat mij hielp op andere gebieden.</a:t>
            </a:r>
            <a:r>
              <a:rPr lang="nl-NL" b="1" i="1" dirty="0">
                <a:solidFill>
                  <a:srgbClr val="00D6BA"/>
                </a:solidFill>
              </a:rPr>
              <a:t>”</a:t>
            </a:r>
            <a:endParaRPr lang="nl-NL" sz="1700" i="1" dirty="0"/>
          </a:p>
          <a:p>
            <a:pPr marL="0" indent="0" algn="ctr">
              <a:buNone/>
            </a:pPr>
            <a:endParaRPr lang="nl-NL" sz="1600" dirty="0"/>
          </a:p>
        </p:txBody>
      </p:sp>
      <p:sp>
        <p:nvSpPr>
          <p:cNvPr id="5" name="Footer Placeholder 4">
            <a:extLst>
              <a:ext uri="{FF2B5EF4-FFF2-40B4-BE49-F238E27FC236}">
                <a16:creationId xmlns:a16="http://schemas.microsoft.com/office/drawing/2014/main" id="{1FC6B2E1-F24E-814A-9982-F1EAD43012A7}"/>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735221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1F59A-5070-4CFD-872C-2C9F4190B6E8}"/>
              </a:ext>
            </a:extLst>
          </p:cNvPr>
          <p:cNvSpPr>
            <a:spLocks noGrp="1"/>
          </p:cNvSpPr>
          <p:nvPr>
            <p:ph type="title"/>
          </p:nvPr>
        </p:nvSpPr>
        <p:spPr>
          <a:xfrm>
            <a:off x="590843" y="836712"/>
            <a:ext cx="6343672" cy="709865"/>
          </a:xfrm>
        </p:spPr>
        <p:txBody>
          <a:bodyPr/>
          <a:lstStyle/>
          <a:p>
            <a:r>
              <a:rPr lang="nl-NL" dirty="0"/>
              <a:t>Wat hebben we in 5 jaar </a:t>
            </a:r>
            <a:r>
              <a:rPr lang="nl-NL" dirty="0" err="1"/>
              <a:t>onco</a:t>
            </a:r>
            <a:r>
              <a:rPr lang="nl-NL" dirty="0"/>
              <a:t>-voetzorg bereikt?</a:t>
            </a:r>
          </a:p>
        </p:txBody>
      </p:sp>
      <p:sp>
        <p:nvSpPr>
          <p:cNvPr id="3" name="Tijdelijke aanduiding voor inhoud 2">
            <a:extLst>
              <a:ext uri="{FF2B5EF4-FFF2-40B4-BE49-F238E27FC236}">
                <a16:creationId xmlns:a16="http://schemas.microsoft.com/office/drawing/2014/main" id="{99AFAA31-4B48-48C7-8113-35B1F47973E4}"/>
              </a:ext>
            </a:extLst>
          </p:cNvPr>
          <p:cNvSpPr>
            <a:spLocks noGrp="1"/>
          </p:cNvSpPr>
          <p:nvPr>
            <p:ph idx="1"/>
          </p:nvPr>
        </p:nvSpPr>
        <p:spPr>
          <a:xfrm>
            <a:off x="380927" y="1772815"/>
            <a:ext cx="8367537" cy="4618859"/>
          </a:xfrm>
        </p:spPr>
        <p:txBody>
          <a:bodyPr>
            <a:normAutofit fontScale="92500" lnSpcReduction="10000"/>
          </a:bodyPr>
          <a:lstStyle/>
          <a:p>
            <a:pPr marL="0" indent="0" algn="ctr">
              <a:buNone/>
            </a:pPr>
            <a:r>
              <a:rPr lang="nl-NL" sz="1600" b="1" i="1" dirty="0">
                <a:solidFill>
                  <a:srgbClr val="00D6BA"/>
                </a:solidFill>
              </a:rPr>
              <a:t>“ </a:t>
            </a:r>
            <a:r>
              <a:rPr lang="nl-NL" sz="1700" i="1" dirty="0"/>
              <a:t>Oncologische Voetzorg(OVV) zou automatisch een onderdeel moeten zijn van de nazorg Kanker / bijwerkingen Chemo. en vergoed dient te worden door de zorgverzekeraar!!!</a:t>
            </a:r>
            <a:r>
              <a:rPr lang="nl-NL" b="1" i="1" dirty="0">
                <a:solidFill>
                  <a:srgbClr val="00D6BA"/>
                </a:solidFill>
              </a:rPr>
              <a:t>”</a:t>
            </a:r>
            <a:endParaRPr lang="nl-NL" sz="1700" i="1" dirty="0"/>
          </a:p>
          <a:p>
            <a:pPr marL="0" indent="0" algn="ctr">
              <a:buNone/>
            </a:pPr>
            <a:r>
              <a:rPr lang="nl-NL" sz="1600" b="1" i="1" dirty="0">
                <a:solidFill>
                  <a:srgbClr val="00D6BA"/>
                </a:solidFill>
              </a:rPr>
              <a:t>“ </a:t>
            </a:r>
            <a:r>
              <a:rPr lang="nl-NL" sz="1700" i="1" dirty="0"/>
              <a:t>Ik vond dat ik erg plezierig en steunend en rustig werd geholpen, dit heeft mij in het moeilijke traject van kanker goed geholpen.</a:t>
            </a:r>
            <a:r>
              <a:rPr lang="nl-NL" b="1" i="1" dirty="0">
                <a:solidFill>
                  <a:srgbClr val="00D6BA"/>
                </a:solidFill>
              </a:rPr>
              <a:t>”</a:t>
            </a:r>
            <a:endParaRPr lang="nl-NL" sz="1700" i="1" dirty="0"/>
          </a:p>
          <a:p>
            <a:pPr marL="0" indent="0" algn="ctr">
              <a:buNone/>
            </a:pPr>
            <a:r>
              <a:rPr lang="nl-NL" sz="1600" b="1" i="1" dirty="0">
                <a:solidFill>
                  <a:srgbClr val="00D6BA"/>
                </a:solidFill>
              </a:rPr>
              <a:t>“ </a:t>
            </a:r>
            <a:r>
              <a:rPr lang="nl-NL" sz="1700" i="1" dirty="0"/>
              <a:t>Ik ben heel tevreden over de zeer kundige en flexibele en respectvolle behandeling door mijn OVV. Alle oncologische patiënten zouden minstens één keer bij een OVV moeten langsgaan.</a:t>
            </a:r>
            <a:r>
              <a:rPr lang="nl-NL" b="1" i="1" dirty="0">
                <a:solidFill>
                  <a:srgbClr val="00D6BA"/>
                </a:solidFill>
              </a:rPr>
              <a:t>”</a:t>
            </a:r>
            <a:endParaRPr lang="nl-NL" sz="1700" i="1" dirty="0"/>
          </a:p>
          <a:p>
            <a:pPr marL="0" indent="0" algn="ctr">
              <a:buNone/>
            </a:pPr>
            <a:r>
              <a:rPr lang="nl-NL" sz="1600" b="1" i="1" dirty="0">
                <a:solidFill>
                  <a:srgbClr val="00D6BA"/>
                </a:solidFill>
              </a:rPr>
              <a:t>“ </a:t>
            </a:r>
            <a:r>
              <a:rPr lang="nl-NL" sz="1700" i="1" dirty="0"/>
              <a:t>Mijn behandeling startte met een crisis (permanent ontstoken tenen) en is geëvolueerd naar onderhoud om de 8 weken. Ik heb er vertrouwen in dat mijn OVV me ook in de toekomst prima zal verzorgen.</a:t>
            </a:r>
            <a:r>
              <a:rPr lang="nl-NL" b="1" i="1" dirty="0">
                <a:solidFill>
                  <a:srgbClr val="00D6BA"/>
                </a:solidFill>
              </a:rPr>
              <a:t>”</a:t>
            </a:r>
            <a:endParaRPr lang="nl-NL" sz="1700" i="1" dirty="0"/>
          </a:p>
          <a:p>
            <a:pPr marL="0" indent="0" algn="ctr">
              <a:buNone/>
            </a:pPr>
            <a:r>
              <a:rPr lang="nl-NL" sz="1600" b="1" i="1" dirty="0">
                <a:solidFill>
                  <a:srgbClr val="00D6BA"/>
                </a:solidFill>
              </a:rPr>
              <a:t>“ </a:t>
            </a:r>
            <a:r>
              <a:rPr lang="nl-NL" sz="1700" i="1" dirty="0"/>
              <a:t>Zonder mijn ovv zou ik ernstige problemen hebben gehad omdat mijn nagels van mijn tenen los kwamen te zitten door de chemo en daar in het ziekenhuis geen enkele vorm van ondersteuning was.</a:t>
            </a:r>
            <a:r>
              <a:rPr lang="nl-NL" b="1" i="1" dirty="0">
                <a:solidFill>
                  <a:srgbClr val="00D6BA"/>
                </a:solidFill>
              </a:rPr>
              <a:t>”</a:t>
            </a:r>
            <a:endParaRPr lang="nl-NL" sz="1700" i="1" dirty="0"/>
          </a:p>
          <a:p>
            <a:pPr marL="0" indent="0" algn="ctr">
              <a:buNone/>
            </a:pPr>
            <a:r>
              <a:rPr lang="nl-NL" sz="1600" b="1" i="1" dirty="0">
                <a:solidFill>
                  <a:srgbClr val="00D6BA"/>
                </a:solidFill>
              </a:rPr>
              <a:t>“ </a:t>
            </a:r>
            <a:r>
              <a:rPr lang="nl-NL" sz="1700" i="1" dirty="0"/>
              <a:t>Er kwamen ontstekingen onder mijn nagels die gelukkig dankzij mijn ovv direct werden verwijderd want zij weet dat ik ook diabeet ben en dat de ontsteking bij mij ernstige gevolgen zou kunnen hebben.</a:t>
            </a:r>
            <a:r>
              <a:rPr lang="nl-NL" b="1" i="1" dirty="0">
                <a:solidFill>
                  <a:srgbClr val="00D6BA"/>
                </a:solidFill>
              </a:rPr>
              <a:t>”</a:t>
            </a:r>
            <a:endParaRPr lang="nl-NL" sz="1700" i="1" dirty="0"/>
          </a:p>
          <a:p>
            <a:endParaRPr lang="nl-NL" sz="1600" dirty="0"/>
          </a:p>
        </p:txBody>
      </p:sp>
      <p:sp>
        <p:nvSpPr>
          <p:cNvPr id="5" name="Footer Placeholder 4">
            <a:extLst>
              <a:ext uri="{FF2B5EF4-FFF2-40B4-BE49-F238E27FC236}">
                <a16:creationId xmlns:a16="http://schemas.microsoft.com/office/drawing/2014/main" id="{AB7BD64E-709F-184F-A360-1A2D3E66ACE8}"/>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313259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FD859-F022-489B-BCC2-481FB1DCC1E2}"/>
              </a:ext>
            </a:extLst>
          </p:cNvPr>
          <p:cNvSpPr>
            <a:spLocks noGrp="1"/>
          </p:cNvSpPr>
          <p:nvPr>
            <p:ph type="title"/>
          </p:nvPr>
        </p:nvSpPr>
        <p:spPr>
          <a:xfrm>
            <a:off x="683568" y="922913"/>
            <a:ext cx="6343672" cy="709865"/>
          </a:xfrm>
        </p:spPr>
        <p:txBody>
          <a:bodyPr/>
          <a:lstStyle/>
          <a:p>
            <a:r>
              <a:rPr lang="nl-NL" dirty="0"/>
              <a:t>Wat hebben we in 5 jaar </a:t>
            </a:r>
            <a:r>
              <a:rPr lang="nl-NL" dirty="0" err="1"/>
              <a:t>onco</a:t>
            </a:r>
            <a:r>
              <a:rPr lang="nl-NL" dirty="0"/>
              <a:t>-voetzorg bereikt?</a:t>
            </a:r>
          </a:p>
        </p:txBody>
      </p:sp>
      <p:sp>
        <p:nvSpPr>
          <p:cNvPr id="3" name="Tijdelijke aanduiding voor inhoud 2">
            <a:extLst>
              <a:ext uri="{FF2B5EF4-FFF2-40B4-BE49-F238E27FC236}">
                <a16:creationId xmlns:a16="http://schemas.microsoft.com/office/drawing/2014/main" id="{10E1D09A-B883-49E4-A949-0E128D002C2B}"/>
              </a:ext>
            </a:extLst>
          </p:cNvPr>
          <p:cNvSpPr>
            <a:spLocks noGrp="1"/>
          </p:cNvSpPr>
          <p:nvPr>
            <p:ph idx="1"/>
          </p:nvPr>
        </p:nvSpPr>
        <p:spPr>
          <a:xfrm>
            <a:off x="251520" y="1802760"/>
            <a:ext cx="8496944" cy="4434552"/>
          </a:xfrm>
        </p:spPr>
        <p:txBody>
          <a:bodyPr>
            <a:noAutofit/>
          </a:bodyPr>
          <a:lstStyle/>
          <a:p>
            <a:pPr>
              <a:buFont typeface="+mj-lt"/>
              <a:buAutoNum type="arabicPeriod"/>
            </a:pPr>
            <a:r>
              <a:rPr lang="nl-NL" sz="1600" dirty="0"/>
              <a:t>Oncologisch Voetzorgverleners OVV staan geregistreerd in de digitale verwijsgids oncologie van het IKNL. Oncologen en oncologisch verpleegkundigen gebruiken deze verwijsgids om zorgverleners te zoeken die aanvullende veilige zorg kunnen verlenen. De afkorting ‘OVV’ is overigens een merk waarvan de naam en het eigendom bescherm zijn (vandaar de ®). We hanteren strikte normen aan het voeren van deze merknaam ‘brand’ en zorgverleners die daar niet (meer) aan voldoen, mogen de naam OVV derhalve niet te gebruiken.</a:t>
            </a:r>
          </a:p>
          <a:p>
            <a:pPr>
              <a:buFont typeface="+mj-lt"/>
              <a:buAutoNum type="arabicPeriod"/>
            </a:pPr>
            <a:r>
              <a:rPr lang="nl-NL" sz="1600" dirty="0"/>
              <a:t>Samenwerking en communicatie is er ontstaan tussen voetzorgverlener en oncologische teams waardoor er minder relevante informatie verloren gaat.</a:t>
            </a:r>
          </a:p>
          <a:p>
            <a:pPr>
              <a:buFont typeface="+mj-lt"/>
              <a:buAutoNum type="arabicPeriod"/>
            </a:pPr>
            <a:r>
              <a:rPr lang="nl-NL" sz="1600" dirty="0"/>
              <a:t>Op 66 oncologische afdeling kunnen OVV-studenten</a:t>
            </a:r>
          </a:p>
          <a:p>
            <a:pPr>
              <a:buFont typeface="+mj-lt"/>
              <a:buAutoNum type="arabicPeriod"/>
            </a:pPr>
            <a:r>
              <a:rPr lang="nl-NL" sz="1600" dirty="0"/>
              <a:t>Het onderwijs wordt geborgd door The Foundation </a:t>
            </a:r>
            <a:r>
              <a:rPr lang="nl-NL" sz="1600" dirty="0" err="1"/>
              <a:t>for</a:t>
            </a:r>
            <a:r>
              <a:rPr lang="nl-NL" sz="1600" dirty="0"/>
              <a:t> </a:t>
            </a:r>
            <a:r>
              <a:rPr lang="nl-NL" sz="1600" dirty="0" err="1"/>
              <a:t>Oncology</a:t>
            </a:r>
            <a:r>
              <a:rPr lang="nl-NL" sz="1600" dirty="0"/>
              <a:t> Footcare waar professor Lacouture de leiding heeft van de </a:t>
            </a:r>
            <a:r>
              <a:rPr lang="nl-NL" sz="1600" dirty="0" err="1"/>
              <a:t>Medical</a:t>
            </a:r>
            <a:r>
              <a:rPr lang="nl-NL" sz="1600" dirty="0"/>
              <a:t> </a:t>
            </a:r>
            <a:r>
              <a:rPr lang="nl-NL" sz="1600" dirty="0" err="1"/>
              <a:t>Advisory</a:t>
            </a:r>
            <a:r>
              <a:rPr lang="nl-NL" sz="1600" dirty="0"/>
              <a:t> Board. Deze board bestaat verder uit prof. Haneke, Professor Beele, Professor Mark Tagoe, Professor Vincent </a:t>
            </a:r>
            <a:r>
              <a:rPr lang="nl-NL" sz="1600" dirty="0" err="1"/>
              <a:t>Sibaud</a:t>
            </a:r>
            <a:r>
              <a:rPr lang="nl-NL" sz="1600" dirty="0"/>
              <a:t>.</a:t>
            </a:r>
          </a:p>
        </p:txBody>
      </p:sp>
      <p:sp>
        <p:nvSpPr>
          <p:cNvPr id="4" name="Footer Placeholder 3">
            <a:extLst>
              <a:ext uri="{FF2B5EF4-FFF2-40B4-BE49-F238E27FC236}">
                <a16:creationId xmlns:a16="http://schemas.microsoft.com/office/drawing/2014/main" id="{A2C47490-96E0-3F4A-8B86-E481D8F27083}"/>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3473937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04946-F388-4E36-B2F4-403A14294C58}"/>
              </a:ext>
            </a:extLst>
          </p:cNvPr>
          <p:cNvSpPr>
            <a:spLocks noGrp="1"/>
          </p:cNvSpPr>
          <p:nvPr>
            <p:ph type="title"/>
          </p:nvPr>
        </p:nvSpPr>
        <p:spPr>
          <a:xfrm>
            <a:off x="683568" y="836712"/>
            <a:ext cx="6343672" cy="709865"/>
          </a:xfrm>
        </p:spPr>
        <p:txBody>
          <a:bodyPr/>
          <a:lstStyle/>
          <a:p>
            <a:r>
              <a:rPr lang="nl-NL" dirty="0"/>
              <a:t>Wat hebben we in 5 jaar </a:t>
            </a:r>
            <a:r>
              <a:rPr lang="nl-NL" dirty="0" err="1"/>
              <a:t>onco</a:t>
            </a:r>
            <a:r>
              <a:rPr lang="nl-NL" dirty="0"/>
              <a:t>-voetzorg bereikt?</a:t>
            </a:r>
          </a:p>
        </p:txBody>
      </p:sp>
      <p:sp>
        <p:nvSpPr>
          <p:cNvPr id="3" name="Tijdelijke aanduiding voor inhoud 2">
            <a:extLst>
              <a:ext uri="{FF2B5EF4-FFF2-40B4-BE49-F238E27FC236}">
                <a16:creationId xmlns:a16="http://schemas.microsoft.com/office/drawing/2014/main" id="{A1EEABCD-C4CF-4957-9272-29C7C380F982}"/>
              </a:ext>
            </a:extLst>
          </p:cNvPr>
          <p:cNvSpPr>
            <a:spLocks noGrp="1"/>
          </p:cNvSpPr>
          <p:nvPr>
            <p:ph idx="1"/>
          </p:nvPr>
        </p:nvSpPr>
        <p:spPr>
          <a:xfrm>
            <a:off x="191487" y="1772816"/>
            <a:ext cx="8196937" cy="4392488"/>
          </a:xfrm>
        </p:spPr>
        <p:txBody>
          <a:bodyPr>
            <a:normAutofit fontScale="92500" lnSpcReduction="10000"/>
          </a:bodyPr>
          <a:lstStyle/>
          <a:p>
            <a:pPr>
              <a:buFont typeface="+mj-lt"/>
              <a:buAutoNum type="arabicPeriod" startAt="5"/>
            </a:pPr>
            <a:r>
              <a:rPr lang="nl-NL" sz="1600" dirty="0"/>
              <a:t>Er is een digitaal patiëntenplatform waarop patiënten kunnen lezen over de kwaliteiten van de Oncologisch Voetzorg Verlener OVV en wat er van hen verwacht kan worden. Via dit platform zijn alle OVV’er s opgenomen in de zorgkaart.</a:t>
            </a:r>
          </a:p>
          <a:p>
            <a:pPr>
              <a:buFont typeface="+mj-lt"/>
              <a:buAutoNum type="arabicPeriod" startAt="5"/>
            </a:pPr>
            <a:r>
              <a:rPr lang="nl-NL" sz="1600" dirty="0"/>
              <a:t>Er zijn richtlijnen geschreven voor de oncologische voet</a:t>
            </a:r>
          </a:p>
          <a:p>
            <a:pPr>
              <a:buFont typeface="+mj-lt"/>
              <a:buAutoNum type="arabicPeriod" startAt="5"/>
            </a:pPr>
            <a:r>
              <a:rPr lang="nl-NL" sz="1600" dirty="0"/>
              <a:t>Er zijn inmiddels twee wetenschappelijke artikelen geaccepteerd door “peer </a:t>
            </a:r>
            <a:r>
              <a:rPr lang="nl-NL" sz="1600" dirty="0" err="1"/>
              <a:t>reviewed</a:t>
            </a:r>
            <a:r>
              <a:rPr lang="nl-NL" sz="1600" dirty="0"/>
              <a:t>” </a:t>
            </a:r>
            <a:r>
              <a:rPr lang="nl-NL" sz="1600" dirty="0" err="1"/>
              <a:t>medical</a:t>
            </a:r>
            <a:r>
              <a:rPr lang="nl-NL" sz="1600" dirty="0"/>
              <a:t> </a:t>
            </a:r>
            <a:r>
              <a:rPr lang="nl-NL" sz="1600" dirty="0" err="1"/>
              <a:t>journals</a:t>
            </a:r>
            <a:r>
              <a:rPr lang="nl-NL" sz="1600" dirty="0"/>
              <a:t> waarvan er al één is geplaatst; publicatie van het tweede volgt binnenkort.</a:t>
            </a:r>
          </a:p>
          <a:p>
            <a:pPr>
              <a:buFont typeface="+mj-lt"/>
              <a:buAutoNum type="arabicPeriod" startAt="5"/>
            </a:pPr>
            <a:r>
              <a:rPr lang="nl-NL" sz="1600" dirty="0"/>
              <a:t>Mischa Nagel heeft met een team van experts een artikel gepubliceerd in The ASCO post waarop 40.000 oncologen wereldwijd geabonneerd zijn.</a:t>
            </a:r>
          </a:p>
          <a:p>
            <a:pPr>
              <a:buFont typeface="+mj-lt"/>
              <a:buAutoNum type="arabicPeriod" startAt="5"/>
            </a:pPr>
            <a:r>
              <a:rPr lang="nl-NL" sz="1600" dirty="0"/>
              <a:t>Er is in 2018 een pilotstudie gedaan met veertien kankerpatiënten met HVS-graad 2 om te kijken of pre-</a:t>
            </a:r>
            <a:r>
              <a:rPr lang="nl-NL" sz="1600" dirty="0" err="1"/>
              <a:t>orthopeadisch</a:t>
            </a:r>
            <a:r>
              <a:rPr lang="nl-NL" sz="1600" dirty="0"/>
              <a:t> schoeisel invloed kan hebben op de kwaliteit van leven. Deze studie moet nog gepubliceerd worden.</a:t>
            </a:r>
          </a:p>
          <a:p>
            <a:pPr>
              <a:buFont typeface="+mj-lt"/>
              <a:buAutoNum type="arabicPeriod" startAt="5"/>
            </a:pPr>
            <a:r>
              <a:rPr lang="nl-NL" sz="1600" dirty="0"/>
              <a:t>OVV’ </a:t>
            </a:r>
            <a:r>
              <a:rPr lang="nl-NL" sz="1600" dirty="0" err="1"/>
              <a:t>ers</a:t>
            </a:r>
            <a:r>
              <a:rPr lang="nl-NL" sz="1600" dirty="0"/>
              <a:t> volgen elk jaar een verplichte nascholing en zijn dus goed geïnformeerd over nieuwe ontwikkelingen.</a:t>
            </a:r>
          </a:p>
          <a:p>
            <a:pPr>
              <a:buFont typeface="+mj-lt"/>
              <a:buAutoNum type="arabicPeriod" startAt="5"/>
            </a:pPr>
            <a:r>
              <a:rPr lang="nl-NL" sz="1600" dirty="0"/>
              <a:t>OVV’ers blijven met elkaar verbonden door een gesloten digitaal groepskanaal (momenteel Facebook)</a:t>
            </a:r>
          </a:p>
        </p:txBody>
      </p:sp>
      <p:sp>
        <p:nvSpPr>
          <p:cNvPr id="4" name="Footer Placeholder 3">
            <a:extLst>
              <a:ext uri="{FF2B5EF4-FFF2-40B4-BE49-F238E27FC236}">
                <a16:creationId xmlns:a16="http://schemas.microsoft.com/office/drawing/2014/main" id="{0579029C-ADD0-7D45-A72B-5FE17D7F7E4D}"/>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3166827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06DBD-EA72-4F47-88B5-5A8F0C78B9B2}"/>
              </a:ext>
            </a:extLst>
          </p:cNvPr>
          <p:cNvSpPr>
            <a:spLocks noGrp="1"/>
          </p:cNvSpPr>
          <p:nvPr>
            <p:ph type="title"/>
          </p:nvPr>
        </p:nvSpPr>
        <p:spPr>
          <a:xfrm>
            <a:off x="395536" y="692696"/>
            <a:ext cx="6343672" cy="709865"/>
          </a:xfrm>
        </p:spPr>
        <p:txBody>
          <a:bodyPr/>
          <a:lstStyle/>
          <a:p>
            <a:r>
              <a:rPr lang="nl-NL" dirty="0"/>
              <a:t>Wat hebben we in 5 jaar </a:t>
            </a:r>
            <a:r>
              <a:rPr lang="nl-NL" dirty="0" err="1"/>
              <a:t>onco</a:t>
            </a:r>
            <a:r>
              <a:rPr lang="nl-NL" dirty="0"/>
              <a:t>-voetzorg bereikt?</a:t>
            </a:r>
          </a:p>
        </p:txBody>
      </p:sp>
      <p:sp>
        <p:nvSpPr>
          <p:cNvPr id="3" name="Tijdelijke aanduiding voor inhoud 2">
            <a:extLst>
              <a:ext uri="{FF2B5EF4-FFF2-40B4-BE49-F238E27FC236}">
                <a16:creationId xmlns:a16="http://schemas.microsoft.com/office/drawing/2014/main" id="{4BACD7CD-BD35-490E-85B9-565EF9C88E5F}"/>
              </a:ext>
            </a:extLst>
          </p:cNvPr>
          <p:cNvSpPr>
            <a:spLocks noGrp="1"/>
          </p:cNvSpPr>
          <p:nvPr>
            <p:ph idx="1"/>
          </p:nvPr>
        </p:nvSpPr>
        <p:spPr>
          <a:xfrm>
            <a:off x="179512" y="1708478"/>
            <a:ext cx="8784976" cy="4683197"/>
          </a:xfrm>
        </p:spPr>
        <p:txBody>
          <a:bodyPr>
            <a:normAutofit fontScale="85000" lnSpcReduction="10000"/>
          </a:bodyPr>
          <a:lstStyle/>
          <a:p>
            <a:pPr>
              <a:buFont typeface="+mj-lt"/>
              <a:buAutoNum type="arabicPeriod" startAt="12"/>
            </a:pPr>
            <a:r>
              <a:rPr lang="nl-NL" sz="1600" dirty="0"/>
              <a:t>Het curriculum wordt verzorg door topdocenten die ieder expert zijn op hun eigen “gebied”.</a:t>
            </a:r>
          </a:p>
          <a:p>
            <a:pPr>
              <a:buFont typeface="+mj-lt"/>
              <a:buAutoNum type="arabicPeriod" startAt="12"/>
            </a:pPr>
            <a:r>
              <a:rPr lang="nl-NL" sz="1600" dirty="0"/>
              <a:t>Via de coulance regelingen vergoeden steeds meer ziektekostenverzekeraars de voetzorgbehandelingen.</a:t>
            </a:r>
          </a:p>
          <a:p>
            <a:pPr>
              <a:buFont typeface="+mj-lt"/>
              <a:buAutoNum type="arabicPeriod" startAt="12"/>
            </a:pPr>
            <a:r>
              <a:rPr lang="nl-NL" sz="1600" dirty="0"/>
              <a:t>We zijn de eerste in de wereld die over een periode van drie jaar, 971 patiëntcasussen hebben geanalyseerd om de effecten van gespecialiseerde </a:t>
            </a:r>
            <a:r>
              <a:rPr lang="nl-NL" sz="1600" dirty="0" err="1"/>
              <a:t>onco</a:t>
            </a:r>
            <a:r>
              <a:rPr lang="nl-NL" sz="1600" dirty="0"/>
              <a:t>-voetzorg wetenschappelijk in kaart te brengen. Aangepaste data wordt jaarlijks gepubliceerd.</a:t>
            </a:r>
          </a:p>
          <a:p>
            <a:pPr>
              <a:buFont typeface="+mj-lt"/>
              <a:buAutoNum type="arabicPeriod" startAt="12"/>
            </a:pPr>
            <a:r>
              <a:rPr lang="nl-NL" sz="1600" dirty="0"/>
              <a:t>Dit jaar is de casussen zo ingericht dat er een duidelijke scheiding is tussen wat de patiënt zelf heeft ingevuld en wat de OVV’er heeft ingevuld. Als dit goed lukt kan volgend jaar toestemming worden gevraagd aan de medisch ethische commissie en dan is deze data geschikt voor wetenschappelijk onderzoek.</a:t>
            </a:r>
            <a:br>
              <a:rPr lang="nl-NL" sz="1600" dirty="0"/>
            </a:br>
            <a:r>
              <a:rPr lang="nl-NL" sz="1600" dirty="0"/>
              <a:t>70% van de kankerpatiënten die bij een OVV’er terechtkomen is op verwijzing van een oncologisch team.</a:t>
            </a:r>
          </a:p>
          <a:p>
            <a:pPr>
              <a:buFont typeface="+mj-lt"/>
              <a:buAutoNum type="arabicPeriod" startAt="12"/>
            </a:pPr>
            <a:r>
              <a:rPr lang="nl-NL" sz="1600" dirty="0"/>
              <a:t>En uit de jaren 2016, 2017 en 2018 bleek al dat zorg van de oncologisch voetzorgverlener OVV heel veel mensen verlichting geeft, een korte screening uit de voorlopige inzendingen in 2019 geeft aan dat de OVV’er goede zorg verleent aan de oncologische patiënt met heel veel inzet, liefde en resultaat en dat deze zorg hoog wordt gewaardeerd. Patiënten zijn blij met deze zorg die ze ontvangen. Want om de patiënt gaat het uiteindelijk!</a:t>
            </a:r>
          </a:p>
          <a:p>
            <a:pPr>
              <a:buFont typeface="+mj-lt"/>
              <a:buAutoNum type="arabicPeriod" startAt="12"/>
            </a:pPr>
            <a:r>
              <a:rPr lang="nl-NL" sz="1600" dirty="0"/>
              <a:t>In een recente enquête onder </a:t>
            </a:r>
            <a:r>
              <a:rPr lang="nl-NL" sz="1600" dirty="0" err="1"/>
              <a:t>OVV’ers</a:t>
            </a:r>
            <a:r>
              <a:rPr lang="nl-NL" sz="1600" dirty="0"/>
              <a:t> gaf 98% aan trots te zijn op hun OVV ‘schap’ en gaf 96% aan hun dat patiënten de specialistische zorg en kennis waarderen en erkennen.</a:t>
            </a:r>
          </a:p>
          <a:p>
            <a:pPr>
              <a:buFont typeface="+mj-lt"/>
              <a:buAutoNum type="arabicPeriod" startAt="12"/>
            </a:pPr>
            <a:endParaRPr lang="nl-NL" sz="600" dirty="0"/>
          </a:p>
        </p:txBody>
      </p:sp>
      <p:sp>
        <p:nvSpPr>
          <p:cNvPr id="4" name="Footer Placeholder 3">
            <a:extLst>
              <a:ext uri="{FF2B5EF4-FFF2-40B4-BE49-F238E27FC236}">
                <a16:creationId xmlns:a16="http://schemas.microsoft.com/office/drawing/2014/main" id="{7F59C3A9-577B-4D44-861B-27F6FF5CA195}"/>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2535456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4291" y="620688"/>
            <a:ext cx="3538128" cy="607318"/>
          </a:xfrm>
        </p:spPr>
        <p:txBody>
          <a:bodyPr>
            <a:noAutofit/>
          </a:bodyPr>
          <a:lstStyle/>
          <a:p>
            <a:r>
              <a:rPr lang="nl-NL" sz="3200" b="1" dirty="0"/>
              <a:t>VRAGEN?????</a:t>
            </a:r>
          </a:p>
        </p:txBody>
      </p:sp>
      <p:sp>
        <p:nvSpPr>
          <p:cNvPr id="3" name="Tijdelijke aanduiding voor inhoud 2"/>
          <p:cNvSpPr>
            <a:spLocks noGrp="1"/>
          </p:cNvSpPr>
          <p:nvPr>
            <p:ph type="body" sz="half" idx="2"/>
          </p:nvPr>
        </p:nvSpPr>
        <p:spPr>
          <a:xfrm>
            <a:off x="480788" y="1366788"/>
            <a:ext cx="3947196" cy="4124424"/>
          </a:xfrm>
        </p:spPr>
        <p:txBody>
          <a:bodyPr anchor="ctr">
            <a:normAutofit/>
          </a:bodyPr>
          <a:lstStyle/>
          <a:p>
            <a:pPr>
              <a:lnSpc>
                <a:spcPct val="90000"/>
              </a:lnSpc>
            </a:pPr>
            <a:r>
              <a:rPr lang="nl-NL" sz="1500" b="1" dirty="0"/>
              <a:t>Heeft u nog vragen?</a:t>
            </a:r>
          </a:p>
          <a:p>
            <a:pPr>
              <a:lnSpc>
                <a:spcPct val="90000"/>
              </a:lnSpc>
            </a:pPr>
            <a:endParaRPr lang="nl-NL" sz="1500" b="1" dirty="0"/>
          </a:p>
          <a:p>
            <a:pPr>
              <a:lnSpc>
                <a:spcPct val="90000"/>
              </a:lnSpc>
            </a:pPr>
            <a:r>
              <a:rPr lang="nl-NL" sz="1600" b="1" dirty="0"/>
              <a:t>Ovv bij u in de buurt?</a:t>
            </a:r>
          </a:p>
          <a:p>
            <a:pPr>
              <a:lnSpc>
                <a:spcPct val="90000"/>
              </a:lnSpc>
            </a:pPr>
            <a:r>
              <a:rPr lang="nl-NL" sz="1600" b="1" dirty="0"/>
              <a:t>Kijk op </a:t>
            </a:r>
            <a:r>
              <a:rPr lang="nl-NL" sz="1600" b="1" dirty="0">
                <a:hlinkClick r:id="rId2">
                  <a:extLst>
                    <a:ext uri="{A12FA001-AC4F-418D-AE19-62706E023703}">
                      <ahyp:hlinkClr xmlns:ahyp="http://schemas.microsoft.com/office/drawing/2018/hyperlinkcolor" val="tx"/>
                    </a:ext>
                  </a:extLst>
                </a:hlinkClick>
              </a:rPr>
              <a:t>de </a:t>
            </a:r>
            <a:r>
              <a:rPr lang="nl-NL" sz="1600" b="1" dirty="0" err="1">
                <a:hlinkClick r:id="rId2">
                  <a:extLst>
                    <a:ext uri="{A12FA001-AC4F-418D-AE19-62706E023703}">
                      <ahyp:hlinkClr xmlns:ahyp="http://schemas.microsoft.com/office/drawing/2018/hyperlinkcolor" val="tx"/>
                    </a:ext>
                  </a:extLst>
                </a:hlinkClick>
              </a:rPr>
              <a:t>Oncofoot.com</a:t>
            </a:r>
            <a:r>
              <a:rPr lang="nl-NL" sz="1600" b="1" dirty="0">
                <a:hlinkClick r:id="rId2">
                  <a:extLst>
                    <a:ext uri="{A12FA001-AC4F-418D-AE19-62706E023703}">
                      <ahyp:hlinkClr xmlns:ahyp="http://schemas.microsoft.com/office/drawing/2018/hyperlinkcolor" val="tx"/>
                    </a:ext>
                  </a:extLst>
                </a:hlinkClick>
              </a:rPr>
              <a:t> zorgkaart</a:t>
            </a:r>
            <a:endParaRPr lang="nl-NL" sz="1600" b="1" dirty="0"/>
          </a:p>
          <a:p>
            <a:pPr marL="0" indent="0">
              <a:lnSpc>
                <a:spcPct val="90000"/>
              </a:lnSpc>
              <a:buNone/>
            </a:pPr>
            <a:r>
              <a:rPr lang="nl-NL" sz="1600" b="1" dirty="0" err="1"/>
              <a:t>Oncofoot.com</a:t>
            </a:r>
            <a:r>
              <a:rPr lang="nl-NL" sz="1600" b="1" dirty="0"/>
              <a:t> is het </a:t>
            </a:r>
            <a:r>
              <a:rPr lang="nl-NL" sz="1600" b="1" dirty="0" err="1"/>
              <a:t>patiënten-platform</a:t>
            </a:r>
            <a:r>
              <a:rPr lang="nl-NL" sz="1600" b="1" dirty="0"/>
              <a:t> van OVV. U kunt hier precies nalezen wat onze competenties zijn en wat u van ons kunt verwachten.</a:t>
            </a:r>
          </a:p>
          <a:p>
            <a:pPr marL="0" indent="0">
              <a:lnSpc>
                <a:spcPct val="90000"/>
              </a:lnSpc>
              <a:buNone/>
            </a:pPr>
            <a:r>
              <a:rPr lang="nl-NL" sz="1600" b="1" dirty="0"/>
              <a:t>Over de opleiding OVV:</a:t>
            </a:r>
          </a:p>
          <a:p>
            <a:pPr marL="285750" indent="-285750">
              <a:lnSpc>
                <a:spcPct val="90000"/>
              </a:lnSpc>
              <a:buFont typeface="Arial" panose="020B0604020202020204" pitchFamily="34" charset="0"/>
              <a:buChar char="•"/>
            </a:pPr>
            <a:r>
              <a:rPr lang="nl-NL" sz="1600" b="1" dirty="0">
                <a:hlinkClick r:id="rId3">
                  <a:extLst>
                    <a:ext uri="{A12FA001-AC4F-418D-AE19-62706E023703}">
                      <ahyp:hlinkClr xmlns:ahyp="http://schemas.microsoft.com/office/drawing/2018/hyperlinkcolor" val="tx"/>
                    </a:ext>
                  </a:extLst>
                </a:hlinkClick>
              </a:rPr>
              <a:t>MischaNagel.nl/ovv</a:t>
            </a:r>
            <a:endParaRPr lang="nl-NL" sz="1600" b="1" dirty="0"/>
          </a:p>
          <a:p>
            <a:pPr marL="285750" indent="-285750">
              <a:lnSpc>
                <a:spcPct val="90000"/>
              </a:lnSpc>
              <a:buFont typeface="Arial" panose="020B0604020202020204" pitchFamily="34" charset="0"/>
              <a:buChar char="•"/>
            </a:pPr>
            <a:r>
              <a:rPr lang="nl-NL" sz="1600" b="1" dirty="0">
                <a:hlinkClick r:id="rId4">
                  <a:extLst>
                    <a:ext uri="{A12FA001-AC4F-418D-AE19-62706E023703}">
                      <ahyp:hlinkClr xmlns:ahyp="http://schemas.microsoft.com/office/drawing/2018/hyperlinkcolor" val="tx"/>
                    </a:ext>
                  </a:extLst>
                </a:hlinkClick>
              </a:rPr>
              <a:t>MischaNagel.nl/ovv-info</a:t>
            </a:r>
            <a:endParaRPr lang="nl-NL" sz="1600" b="1" dirty="0"/>
          </a:p>
          <a:p>
            <a:pPr marL="0" indent="0">
              <a:lnSpc>
                <a:spcPct val="90000"/>
              </a:lnSpc>
              <a:buNone/>
            </a:pPr>
            <a:endParaRPr lang="nl-NL" sz="1500" b="1" dirty="0"/>
          </a:p>
          <a:p>
            <a:pPr>
              <a:lnSpc>
                <a:spcPct val="90000"/>
              </a:lnSpc>
            </a:pPr>
            <a:endParaRPr lang="nl-NL" sz="1500" dirty="0"/>
          </a:p>
        </p:txBody>
      </p:sp>
      <p:sp>
        <p:nvSpPr>
          <p:cNvPr id="6" name="Footer Placeholder 5">
            <a:extLst>
              <a:ext uri="{FF2B5EF4-FFF2-40B4-BE49-F238E27FC236}">
                <a16:creationId xmlns:a16="http://schemas.microsoft.com/office/drawing/2014/main" id="{8D74C817-B4B4-6A4F-A58D-2BB9799FEC97}"/>
              </a:ext>
            </a:extLst>
          </p:cNvPr>
          <p:cNvSpPr>
            <a:spLocks noGrp="1"/>
          </p:cNvSpPr>
          <p:nvPr>
            <p:ph type="ftr" sz="quarter" idx="11"/>
          </p:nvPr>
        </p:nvSpPr>
        <p:spPr/>
        <p:txBody>
          <a:bodyPr/>
          <a:lstStyle/>
          <a:p>
            <a:r>
              <a:rPr lang="nl-NL"/>
              <a:t>©MischaNagel.nl | Opleiding OVV | www.mischanagel.nl/ovv</a:t>
            </a:r>
            <a:endParaRPr lang="nl-NL" dirty="0"/>
          </a:p>
        </p:txBody>
      </p:sp>
      <p:pic>
        <p:nvPicPr>
          <p:cNvPr id="9" name="Picture 8" descr="A picture containing text, map&#10;&#10;Description automatically generated">
            <a:extLst>
              <a:ext uri="{FF2B5EF4-FFF2-40B4-BE49-F238E27FC236}">
                <a16:creationId xmlns:a16="http://schemas.microsoft.com/office/drawing/2014/main" id="{C63C7EDB-76FC-AB42-8249-68C3744D5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1831954"/>
            <a:ext cx="4135215" cy="4094109"/>
          </a:xfrm>
          <a:prstGeom prst="rect">
            <a:avLst/>
          </a:prstGeom>
          <a:ln w="19050">
            <a:solidFill>
              <a:srgbClr val="00D6BA"/>
            </a:solidFill>
          </a:ln>
        </p:spPr>
      </p:pic>
    </p:spTree>
    <p:extLst>
      <p:ext uri="{BB962C8B-B14F-4D97-AF65-F5344CB8AC3E}">
        <p14:creationId xmlns:p14="http://schemas.microsoft.com/office/powerpoint/2010/main" val="2415311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88294" y="1005490"/>
            <a:ext cx="3168352" cy="709865"/>
          </a:xfrm>
        </p:spPr>
        <p:txBody>
          <a:bodyPr vert="horz" lIns="91440" tIns="45720" rIns="91440" bIns="45720" rtlCol="0" anchor="b">
            <a:normAutofit fontScale="90000"/>
          </a:bodyPr>
          <a:lstStyle/>
          <a:p>
            <a:r>
              <a:rPr lang="en-US" sz="5200" b="0" i="0" kern="1200" dirty="0">
                <a:latin typeface="Verdana Pro" panose="020B0604030504040204" pitchFamily="34" charset="0"/>
              </a:rPr>
              <a:t>BEDANKT</a:t>
            </a:r>
          </a:p>
        </p:txBody>
      </p:sp>
      <p:sp>
        <p:nvSpPr>
          <p:cNvPr id="6" name="Footer Placeholder 5">
            <a:extLst>
              <a:ext uri="{FF2B5EF4-FFF2-40B4-BE49-F238E27FC236}">
                <a16:creationId xmlns:a16="http://schemas.microsoft.com/office/drawing/2014/main" id="{EF8286C0-5684-EA4D-9F15-E0665FACF5B6}"/>
              </a:ext>
            </a:extLst>
          </p:cNvPr>
          <p:cNvSpPr>
            <a:spLocks noGrp="1"/>
          </p:cNvSpPr>
          <p:nvPr>
            <p:ph type="ftr" sz="quarter" idx="11"/>
          </p:nvPr>
        </p:nvSpPr>
        <p:spPr/>
        <p:txBody>
          <a:bodyPr/>
          <a:lstStyle/>
          <a:p>
            <a:r>
              <a:rPr lang="nl-NL"/>
              <a:t>©MischaNagel.nl | Opleiding OVV | www.mischanagel.nl/ovv</a:t>
            </a:r>
            <a:endParaRPr lang="nl-NL" dirty="0"/>
          </a:p>
        </p:txBody>
      </p:sp>
      <p:sp>
        <p:nvSpPr>
          <p:cNvPr id="3" name="Tijdelijke aanduiding voor inhoud 2"/>
          <p:cNvSpPr>
            <a:spLocks noGrp="1"/>
          </p:cNvSpPr>
          <p:nvPr>
            <p:ph idx="4294967295"/>
          </p:nvPr>
        </p:nvSpPr>
        <p:spPr>
          <a:xfrm>
            <a:off x="2603047" y="5585016"/>
            <a:ext cx="3538845" cy="534988"/>
          </a:xfrm>
        </p:spPr>
        <p:txBody>
          <a:bodyPr vert="horz" lIns="91440" tIns="45720" rIns="91440" bIns="45720" rtlCol="0" anchor="t">
            <a:normAutofit/>
          </a:bodyPr>
          <a:lstStyle/>
          <a:p>
            <a:pPr marL="0" indent="0">
              <a:buNone/>
            </a:pPr>
            <a:r>
              <a:rPr lang="en-US" sz="2400" b="1" i="0" kern="1200" cap="all" dirty="0">
                <a:latin typeface="+mn-lt"/>
                <a:ea typeface="+mn-ea"/>
                <a:cs typeface="+mn-cs"/>
              </a:rPr>
              <a:t>Voor </a:t>
            </a:r>
            <a:r>
              <a:rPr lang="en-US" sz="2400" b="1" i="0" kern="1200" cap="all" dirty="0" err="1">
                <a:latin typeface="+mn-lt"/>
                <a:ea typeface="+mn-ea"/>
                <a:cs typeface="+mn-cs"/>
              </a:rPr>
              <a:t>uw</a:t>
            </a:r>
            <a:r>
              <a:rPr lang="en-US" sz="2400" b="1" i="0" kern="1200" cap="all" dirty="0">
                <a:latin typeface="+mn-lt"/>
                <a:ea typeface="+mn-ea"/>
                <a:cs typeface="+mn-cs"/>
              </a:rPr>
              <a:t> </a:t>
            </a:r>
            <a:r>
              <a:rPr lang="en-US" sz="2400" b="1" i="0" kern="1200" cap="all" dirty="0" err="1">
                <a:latin typeface="+mn-lt"/>
                <a:ea typeface="+mn-ea"/>
                <a:cs typeface="+mn-cs"/>
              </a:rPr>
              <a:t>aandacht</a:t>
            </a:r>
            <a:r>
              <a:rPr lang="en-US" sz="2400" b="1" i="0" kern="1200" cap="all" dirty="0">
                <a:latin typeface="+mn-lt"/>
                <a:ea typeface="+mn-ea"/>
                <a:cs typeface="+mn-cs"/>
              </a:rPr>
              <a:t>!</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856786"/>
            <a:ext cx="7089774" cy="3506977"/>
          </a:xfrm>
          <a:prstGeom prst="roundRect">
            <a:avLst>
              <a:gd name="adj" fmla="val 1858"/>
            </a:avLst>
          </a:prstGeom>
          <a:effectLst/>
        </p:spPr>
      </p:pic>
      <p:pic>
        <p:nvPicPr>
          <p:cNvPr id="8" name="Picture 7" descr="A screenshot of a cell phone&#10;&#10;Description automatically generated">
            <a:extLst>
              <a:ext uri="{FF2B5EF4-FFF2-40B4-BE49-F238E27FC236}">
                <a16:creationId xmlns:a16="http://schemas.microsoft.com/office/drawing/2014/main" id="{1EE0A38B-1111-5E42-A496-4751C95B82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863261"/>
            <a:ext cx="2555776" cy="730474"/>
          </a:xfrm>
          <a:prstGeom prst="rect">
            <a:avLst/>
          </a:prstGeom>
        </p:spPr>
      </p:pic>
    </p:spTree>
    <p:extLst>
      <p:ext uri="{BB962C8B-B14F-4D97-AF65-F5344CB8AC3E}">
        <p14:creationId xmlns:p14="http://schemas.microsoft.com/office/powerpoint/2010/main" val="2419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70E20EF-5487-F841-AF2D-1C6B823A0D88}"/>
              </a:ext>
            </a:extLst>
          </p:cNvPr>
          <p:cNvSpPr>
            <a:spLocks noGrp="1"/>
          </p:cNvSpPr>
          <p:nvPr>
            <p:ph type="ftr" sz="quarter" idx="11"/>
          </p:nvPr>
        </p:nvSpPr>
        <p:spPr/>
        <p:txBody>
          <a:bodyPr/>
          <a:lstStyle/>
          <a:p>
            <a:r>
              <a:rPr lang="nl-NL"/>
              <a:t>©MischaNagel.nl | Opleiding OVV | www.mischanagel.nl/ovv</a:t>
            </a:r>
            <a:endParaRPr lang="nl-NL" dirty="0"/>
          </a:p>
        </p:txBody>
      </p:sp>
      <p:sp>
        <p:nvSpPr>
          <p:cNvPr id="4" name="AutoShape 2" descr="data:image/jpeg;base64,/9j/4AAQSkZJRgABAQAAAQABAAD/2wCEAAkGBxQTEhUUExQWFhUVFhwYFBQXDRsdGBkdFx0ZFyIdFhkdKCgiIR0lHhscLTEjKiktMC4uFyE2ODMsNyowLisBCgoKDg0OGxAQGzIkICY0NC4uLC8wLDc0LTQyNzQsOCwsLCw0LCwsNCw3LCwsLCwsNCwrLDc0LCwsLCwsLCw0LP/AABEIADgBBgMBEQACEQEDEQH/xAAcAAEAAgMBAQEAAAAAAAAAAAAABAUCAwYBBwj/xAA/EAABAgMDCAcIAQMDBQAAAAABAgMABBESITEFBhMXIkFSkVNhkpPR0uEHFDJRcYGhsSMVQvE0YsEkQ3Jzgv/EABoBAQADAQEBAAAAAAAAAAAAAAACAwQBBQb/xAAzEQABAwEGBQIFAgcAAAAAAAABAAIDEQQSFCExURMVQWGhBYEicZGx8DLBIzM0QtHh8f/aAAwDAQACEQMRAD8A7k+0aV6N7kPNGnCvXl82h2PhNY8r0b3IeaGFenNodj4TWPK9G9yHmhhXpzaHY+E1jyvRvch5oYV6c2h2PhNY8r0b3IeaGFenNodj4TWPK9G9yHmhhXpzaHY+E1jyvRvch5oYV6c2h2PhNY8r0b3IeaGFenNodj4TWPK9G9yHmhhXpzaHY+E1jyvRvch5oYV6c2h2PhNY8r0b3IeaGFenNodj4TWPK9G9yHmhhXpzaHY+E1jyvRvch5oYV6c2h2PhNY8r0b3IeaGFenNodj4TWPK9G9yHmhhXpzaHY+E1jyvRvch5oYV6c2h2PhNY8r0b3IeaGFenNodj4TWPK9G9yHmhhXpzaHY+E1jyvRvch5oYV6c2h2PhNY8r0b3IeaGFenNodj4TWPK9G9yHmhhXpzaHY+E1jyvRvch5oYV6c2h2PhNY8r0b3IeaGFenNodj4TWPK9G9yHmhhXpzaHY+E1jyvRvch5oYV6c2h2PhNY8r0b3IeaGFenNodj4TWPK9G9yHmhhXpzaHY+E1jyvRvch5oYV6c2h2PhNY8r0b3IeaGFenNodj4U3J+fcm4QkrU2TvWKD7m8CIus7wrY/UoHmlafNdMFGlQbQN/wDg4GKFvrVZNuA4QRZwRfnRWJj2F8QVjBFMyRJh59tomgcWEkgYVuiL3XWkq2GPiSBh6rr5rM2Tbc0S54IXdsqQkY4VqYzid5FQ1em6wWdrrrpKFUGdGbTkmtIUQtC/gcAuNNxG4xbFKHhYrXZHWc55g9VRxasiQRX2Z+b4nHVIKygJRaJCQd4G+KppLgqtlisotDiCaUUHL2TDLPuMk1sG5VKVBvBiUb7zaqq0QmGQsV89mXYkPelOELsBejsXUJ+eOBioT1fdWw+n3bPxSc9aLkY0LzEgi9TiIFdaKldnnLkWUYnJZCgW2FoCnSFknFQxNSBcK03Rmjke5hPVepabPBHMxpyadVzucDbCX1iWUVNXWST1X0J3Vi6MuLfi1WG0tjEhEWirYmqEgi6nNTI7L0rOOOJqplsqbNsihsLOAxvAxiiR7mvaB1XoWWzskhke4ZgZfRcsIvXnpBEgivM0siom3i0twtmyVIISDWmIv6v1FUrywVC12OztnfcJoqyek1NOraPxIWU4Y0NPzE2uqKqiSMseWK5zqzdRJpZ/kKnHBaUiyAEig++P6MVxSl5OWS1WuyNga3OpK52LlhSCJBFbyGQluyz0wFJCWfiSa1OBu5xW6QBwbutUdlL4nSV0VRFiypBF9G9luXVEmVWagAqaqcKYpHVv5xjtMf8AcF7npVpJ/hO9l3M+dGQ4MKgLHUbq/b9RjXtqalVRUQRfnVWJj2F8QVjBFa5rf6yX/wDan9xXL+grTY/57fmrL2jf65z6J/UQs/6Ff6n/AFBV/NNF/JEslZ21OtobJ61FAPZikG7KSFte0yWNgdqSAPsrZyTMs4hphMmlhIGkDrn8q64nlhEK3hU1qtBZwnBjLt3rXVcFnvKNNzSgwU2FJCgEqBAJrUCn0w641QuJbmvHt7GMmNzRWeY9US0+8DQpaASeuiz+wIhNm5oV9g+GKV/ZWedGTBOOSL6BdMWUOU3U2/1b7IiEb7gc09FotUPHdFIP7sj9/wDKtpicEwjKTSfhabCEDdsoVWn/AND8RWBdLCtDn8RszBoAqjNfJGikhMIDBfdOyt9WwhNSNnru/PVFkj6vunTss9lg4cHEbS8d+iZ15OQ8ywolgTRcS2vQrBSoLNmtMfkeq+ETi0nWiWuJsrGk0vVpkscvZWTk51EtLsNFKUpLinG6qWVddRu/cGM4gvOK5POLK8RRtHeql51JCsqyIIBBSmoIu+JURjyicrLVQ2uOqjy0rLHK7yXQgUA0SCAEFVE7sK/IRIl3CFFFrIjbHB/soOeQmlaNl+XZQFOgNutINk12aG8/PA0wiUNwZgqm28Y0je0DPIhTcu5TbyYpEvLsNqNgKcccSSVVJG6l9306oixhl+JxVlombY6RxtHclZZlziXGsourRsKSVLbSabNlZKUn6QlaQ5oC7Y5Gvjle4ZdR7LPIs+3Oys22ZdptLbZLdhN42VEEn5ggXxx7TG8GqlDK20QvbdAoMlhm5kjQySH2wxp3jULmFbKU30Ceug/PVHZH3n0NaDZcs0HDgD20vHqdlFz7lm1S7TxLAmAbLoZWClQNd2P+Y7ASHEZ0VfqDGmIPNL3Wi5DIs8WH2nR/YsE/TAj7gmNL23mkLzLPJw5Gv2XeZbyGHMrS60irbwDqju/iFTzAR2oyMkpERsvXnswdbGOGhz+n4FWPIGUcrFKj/EmouOKWtw+qq84mDwoq9VQ4C12yh0H7Ka3nOhM57r7uyJbSaKmi2sbNScMd1MIjwiWXq5q0Wxon4V0XdNFIkc02Uz0ySlJbZSlbbalbFVgna/2ggxx0xLAFZHYmNneaZDMBSHmA/LvImzJhVkllTLgqkgE0v66fWpiIN1wLaqbm8SNzZbvaij5s5cV/TH16NqrACUjRmi6BN7greeUSkjHEA3VdltBwrjQfDl/1cDlfKJmHS4pKEEgCy2miRQUuF8a2Nuii8aaUyuvEAfJQokql0GYJP9QYp81crC6xTP8Ayytvp/8AUN/Oi+0zDdpKkneCOceavqlByA8VMiuKbj9roIvgysTHsL4grGCKdkOaS1MMuLrZQ4lSqCpoDuEQeKtICus7wyVrjoCuwyvlTJT7pecD6lGlUgEA0upu/cZ2smaKBepNNYpH33VJVJnFnSp9bWiTommCC0gbimlCeWHjFscN0GupWO020yObcFA3QK3yplPJs6UvPl1p0JAWlKCQqnyNCPvdFbWSsyGYWqWayWij3kgrksrKZLp93SpLVAEhZqo0xJ+saGXqfFqvNnMZf/DGSucjZaZakJlglWleOzRF1KJF55xU9hMgPRaoLQxlmew6lWOameLcvKqacClLQVKY2Ki8XAndtE/YxCWEudUe6uslvZFDddqNFCzKy+2wp/3gqo8mhIRUk1Na8zEpoy6l3oqrDamRl/E6rbkTLssuU9znLQSk1bcSmpG++lTUX7sDHHxuD77FOC1ROh4M3sVXZUck2rBk9KpxKwsurFBs3gBN2+m7dE2h5rfVEzoGU4NSQa1K6DK2W8mzVl95LumSkAtJqAql9CrClSb6g0MVNjlZ8I0W2W0WSakj63tlGy1nMw7PSr6bWjaAt7F4oSbhvxjrInBhaq5rZG+0MkGgUObnZOYnXnHlOJaWBYUlBtBQAF4oeuJBr2sAGqrfJZ5Z3OeTTopWX85WfdkS0up1ywsL0ruIsm0AK34/iOMidevOyVlotkYiEcZJ7lTMoZbydOpQ5NaVt5CbJCEna30BAIpWtK0xiLY5Y8m6KyS0WS0AOlqCFXZHy7LMtTzaQtKX0lLCSmp+FSRaP1Iibo3EtOyoitMLGStHXT6LRmfltqXbmUuFVXW7KKIrfRQv5x2WMuIooWO0MiY8O6qTkjLks7JiUnbaQ2atuoTWmNK0reKkYYRF8bg+8xWQ2mF8PCm6aFVOXBJBKUyukUqtVuruBFMEpu/UWR361cs1ow4aBFUncqli1ZF3uT89G0SQQoKMy22pttVi6+4Gv0p2YyOgJf2Xsx+oMbBQ/rAoFymbuVjKzCHgLVkkKFcUquP3/wCRGiRl9tF51mnMMgeupeyjkz3j3sF4rrb0GjoLY3km7G/HwjOGy3bi9B0tj4nGqa607qNkrPT/AKp5x9FWpgWVpF9kAWRT53Y/WJOg+EBuoUIvUBxXOkGTlFn28loQstKecWUnRpIKUpJFxUSATQ/XCJN4pIqq5cGGktJJ6dltzPy1LtsPy00VBDt9pKSd1KXVINwjkzHFwc1SsVoibG6OXQqhy0WNKfdgvRAAAr+IneYtZep8WqxT8K//AAtO6gRNUr6J7L831BRmnEkChS1XfW4qHVS77mMdpkH6Qvb9KspB4rvb/K+kxjXuKjzWVVC/lbVTmYIqc+zaV43e2PCNOJevM5VD3TVtK8TvbHhDEvTlUPdYPezuUSkqUt0BIqTbFwH2jhtTgut9IicaCq8a9nsmr4XHDQAmixvvG75QFqcV13o8TdarZq2leJ3tjwjuJeo8qh7rxXs5lBSq3L7hti/8RzFOQekwnde6tpXid7Y8I7iXpyqHutbPs8lFVsrdNCUnaGIuO6OC1OKk70eJutVi/mBJopVx282QAoEk/KgEDa3Bdb6NE7Sq3atpXid7Y8I7iXqHKoe6atpXid7Y8IYl6cqh7pq2leJ3tjwhiXpyqHumraV4ne2PCGJenKoe6atpXid7Y8IYl6cqh7rxPs4lDgtw30+MbvtHMU5D6TCN0Hs3leN27HbHhDFPTlMPde6tpXid7Y8I7iXpyqHuvF+ziVAJK3aAVO0N32jmKeg9JhJpmvGfZ1KKSFJW6QoAg2hgb/lAWpy670iFpoarLVtK8TvbHhHcS9c5VD3TVtK8bvbHhDEvTlUPdB7N5Xjd7Y8IYp6cph7pq2leJ3tjwhiXpyqHumraV4ne2PCGJenKoe6atpXid7Y8IYl6cqh7pq2leJ3tjwhiXpyqHumraV4ne2PCGJenKoe6atpXid7Y8IYl6cqh7pq2leJ3tjwhiXpyqHup+TsxZNpQVoysjDSKqOzhzEQdO89VbH6dAw1pX5rpAKYRStyh5ZnA0ytZxpRI+ZNw/MEUbNmXKGE1xN8EVtBEgih5XZUthxCPiWgpFTxXfoxFwJBAVsDmtka52gNVVf099IQ0kqDaVKFtCwFqBslKlEkXjaBxqQDQxC67RauNESXnU0yOg3H2ptovXZGYouytdVpdAOmuQVLTYoK/2prh9PlC65Gyw1FQMqdNcs/qVuEs8D/3CAtdDpgTQponE331uOB6o7QqF+MjpoOnf8/6oRYmFKS2FOBSW6lWmIAtL2VOC0aqCUKuBINaYRGjtFdehAL6ChO2wzAy7jPL6rauUmARRKqW7Wy+E4vFSiqhvqigA/8AKtI7RyiJISMyNNu1B519lqMou1ZTXSgvuir5IClXIreRQ2sD8jdHKH3zUuI2lT+n4Rp9fspjUg6pSaqcS3bUqnvBtWbKQEqIO9VpVxuwiV0qkyxgGgBNNstTmPbJaBk+YCrVtw3g2dPjV20RjSiWxTrtX1pHLrlPjQkUoPp2/c59lPmmHS9VJUE2UUIc2RZWpSrSd5ULIF3ziRBqqWOYI6HXPp2oM+2ZUNuWmKAqtkGzbRp9okBdpSFV2UlRRcCLkm6++NHK0vh6U60NPlQHc6/VSsmSLqVFTrilUShKRpDZJCdpVOsnfw13xJrTXNVTSxltGCmv3yChuyUwQCFOApCrg/8AES4CN+5ANK41oYjdcrmywg6DPt2/c/6Q5PeCyRbSlbq1LsvX/wBtkipuTZBBH4N0LpqnGju50JAAGXzr0/N1obbecW4EuKrsbaJhRQAp0k40AWEClkDeL745mSpkxsaCW75ECun2J6rc/JzFVhNsiy4EEzN1CgBAsk331qTfX5jDpDlBskNATTpXLvn/AKAy91MybKupcJWVWQKITbFizRIAIr8QIO7ebzdEmg1zVUz2FgDaV671z8flFoRLPgCukoDRY0+0oFSlEoNbhekYg0qLqCOUcpl8RPTtlpkBn+UqtTkjMkKClLP8RCLLtElRQoUWag1tHGm4Xi+OXXKYlhFCANc8u/T26eEXKuBVEB5NlKEgaclKkgptkbVkLoCBgd9b7lD0XBIwirqGtemh6dK03/K5Lk3wkqU6U2WzYq+bIWpSrOkN9bIKRU1rvrSFHboJIiaBtanPLpQVp88/kpmb9bCioqNXFUq6pYAFE7ClXlJpWtBiYkzRU2ql4AbbAfUDqrSJrMkESCJBEgiQRR52dQ0m04oJH5P0G+CLm02510KIKWUHZSd/WeuCLqm0AAAYCCKmszvE33frBF5ZneJvu/WCJZneJvu/WCJZneJvu/WCJZneJvu/WCJZneJvu/WCJZneJvu/WCJZneJvu/WCJZneJvu/WCJZneJvu/WCJZneJvu/WCJZneJvu/WCJZneJvu/WCJZneJvu/WCJZneJvu/WCJZneJvu/WCJZneJvu/WCJZneJvu/WCJZneJvu/WCJZneJvu/WCJZneJvu/WCJZneJvu/WCJZneJvu/WCJZneJvu/WCJZneJvu/WCJZneJvu/WCJZneJvu/WCJZneJvu/WCJZneJvu/WCLFctOKuLqUj/agVgi8ls2k2rbqi4r5qNf3BFeNNhIoBQQRZwRf/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 name="Date Placeholder 4">
            <a:extLst>
              <a:ext uri="{FF2B5EF4-FFF2-40B4-BE49-F238E27FC236}">
                <a16:creationId xmlns:a16="http://schemas.microsoft.com/office/drawing/2014/main" id="{E3E81B8B-85C0-5943-8184-50F8BC6B82A6}"/>
              </a:ext>
            </a:extLst>
          </p:cNvPr>
          <p:cNvSpPr txBox="1">
            <a:spLocks/>
          </p:cNvSpPr>
          <p:nvPr/>
        </p:nvSpPr>
        <p:spPr>
          <a:xfrm>
            <a:off x="6876256" y="6391674"/>
            <a:ext cx="1872208" cy="202481"/>
          </a:xfrm>
          <a:prstGeom prst="rect">
            <a:avLst/>
          </a:prstGeom>
        </p:spPr>
        <p:txBody>
          <a:bodyPr vert="horz" lIns="91440" tIns="45720" rIns="91440" bIns="45720" rtlCol="0" anchor="b"/>
          <a:lstStyle>
            <a:defPPr>
              <a:defRPr lang="en-US"/>
            </a:defPPr>
            <a:lvl1pPr marL="0" algn="r" defTabSz="457200" rtl="0" eaLnBrk="1" latinLnBrk="0" hangingPunct="1">
              <a:defRPr lang="nl-NL" sz="900" b="1" i="0" kern="1200" cap="small" baseline="0" dirty="0" smtClean="0">
                <a:solidFill>
                  <a:srgbClr val="201453"/>
                </a:solidFill>
                <a:latin typeface="American Typewriter" panose="020906040200040203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t>september</a:t>
            </a:r>
            <a:r>
              <a:rPr lang="en-US" dirty="0"/>
              <a:t> 2019 | </a:t>
            </a:r>
            <a:r>
              <a:rPr lang="en-US" dirty="0" err="1"/>
              <a:t>pagina</a:t>
            </a:r>
            <a:r>
              <a:rPr lang="en-US" dirty="0"/>
              <a:t> </a:t>
            </a:r>
            <a:fld id="{B8938F46-26DC-3F4E-B2BA-D1442FA91EDF}" type="slidenum">
              <a:rPr lang="en-US" smtClean="0"/>
              <a:pPr/>
              <a:t>4</a:t>
            </a:fld>
            <a:endParaRPr lang="en-US" dirty="0"/>
          </a:p>
        </p:txBody>
      </p:sp>
      <p:sp>
        <p:nvSpPr>
          <p:cNvPr id="9" name="Rectangle 8">
            <a:extLst>
              <a:ext uri="{FF2B5EF4-FFF2-40B4-BE49-F238E27FC236}">
                <a16:creationId xmlns:a16="http://schemas.microsoft.com/office/drawing/2014/main" id="{293AEC5B-234E-7249-B725-B1B112050A91}"/>
              </a:ext>
            </a:extLst>
          </p:cNvPr>
          <p:cNvSpPr/>
          <p:nvPr/>
        </p:nvSpPr>
        <p:spPr>
          <a:xfrm>
            <a:off x="590843" y="1491329"/>
            <a:ext cx="3873235" cy="4431983"/>
          </a:xfrm>
          <a:prstGeom prst="rect">
            <a:avLst/>
          </a:prstGeom>
        </p:spPr>
        <p:txBody>
          <a:bodyPr wrap="square">
            <a:spAutoFit/>
          </a:bodyPr>
          <a:lstStyle/>
          <a:p>
            <a:pPr marL="285750" indent="-285750">
              <a:buFont typeface="Arial" panose="020B0604020202020204" pitchFamily="34" charset="0"/>
              <a:buChar char="•"/>
            </a:pPr>
            <a:endParaRPr lang="nl-NL" b="1" dirty="0">
              <a:solidFill>
                <a:srgbClr val="201453"/>
              </a:solidFill>
            </a:endParaRPr>
          </a:p>
          <a:p>
            <a:pPr marL="285750" indent="-285750">
              <a:buClr>
                <a:srgbClr val="00D6BA"/>
              </a:buClr>
              <a:buFont typeface="Arial" panose="020B0604020202020204" pitchFamily="34" charset="0"/>
              <a:buChar char="•"/>
            </a:pPr>
            <a:r>
              <a:rPr lang="nl-NL" sz="2000" dirty="0">
                <a:solidFill>
                  <a:srgbClr val="201453"/>
                </a:solidFill>
              </a:rPr>
              <a:t>In 2013 is Mischa Nagel gestart met een specialistische opleiding voor de pedicure die zich specifiek richt op mensen met kanker</a:t>
            </a:r>
          </a:p>
          <a:p>
            <a:pPr marL="285750" indent="-285750">
              <a:buFont typeface="Arial" panose="020B0604020202020204" pitchFamily="34" charset="0"/>
              <a:buChar char="•"/>
            </a:pPr>
            <a:endParaRPr lang="nl-NL" sz="2400" dirty="0">
              <a:solidFill>
                <a:srgbClr val="201453"/>
              </a:solidFill>
            </a:endParaRPr>
          </a:p>
          <a:p>
            <a:pPr marL="285750" indent="-285750">
              <a:buClr>
                <a:srgbClr val="00D6BA"/>
              </a:buClr>
              <a:buFont typeface="Arial" panose="020B0604020202020204" pitchFamily="34" charset="0"/>
              <a:buChar char="•"/>
            </a:pPr>
            <a:r>
              <a:rPr lang="nl-NL" sz="2000" dirty="0">
                <a:solidFill>
                  <a:srgbClr val="201453"/>
                </a:solidFill>
              </a:rPr>
              <a:t>Specialistische voetzorg bij kankerpatiënten is gericht op samenwerking met het oncologisch behandelteam, veiligheid en effectiviteit</a:t>
            </a:r>
          </a:p>
        </p:txBody>
      </p:sp>
      <p:sp>
        <p:nvSpPr>
          <p:cNvPr id="24" name="Tijdelijke aanduiding voor inhoud 2">
            <a:extLst>
              <a:ext uri="{FF2B5EF4-FFF2-40B4-BE49-F238E27FC236}">
                <a16:creationId xmlns:a16="http://schemas.microsoft.com/office/drawing/2014/main" id="{6265D96E-6E57-EA4F-8F91-2922CB82DDD8}"/>
              </a:ext>
            </a:extLst>
          </p:cNvPr>
          <p:cNvSpPr>
            <a:spLocks noGrp="1"/>
          </p:cNvSpPr>
          <p:nvPr>
            <p:ph type="body" idx="1"/>
          </p:nvPr>
        </p:nvSpPr>
        <p:spPr>
          <a:xfrm>
            <a:off x="5220072" y="2197150"/>
            <a:ext cx="3082516" cy="3020344"/>
          </a:xfrm>
        </p:spPr>
        <p:txBody>
          <a:bodyPr anchor="ctr">
            <a:normAutofit/>
          </a:bodyPr>
          <a:lstStyle/>
          <a:p>
            <a:endParaRPr lang="nl-NL" dirty="0">
              <a:solidFill>
                <a:srgbClr val="FFFFFF"/>
              </a:solidFill>
            </a:endParaRPr>
          </a:p>
          <a:p>
            <a:pPr marL="0" indent="0">
              <a:buNone/>
            </a:pPr>
            <a:endParaRPr lang="nl-NL" dirty="0">
              <a:solidFill>
                <a:srgbClr val="FFFFFF"/>
              </a:solidFill>
            </a:endParaRPr>
          </a:p>
        </p:txBody>
      </p:sp>
      <p:sp>
        <p:nvSpPr>
          <p:cNvPr id="2" name="Titel 1"/>
          <p:cNvSpPr>
            <a:spLocks noGrp="1"/>
          </p:cNvSpPr>
          <p:nvPr>
            <p:ph type="title" idx="4294967295"/>
          </p:nvPr>
        </p:nvSpPr>
        <p:spPr>
          <a:xfrm>
            <a:off x="5208511" y="2896109"/>
            <a:ext cx="3082516" cy="1622425"/>
          </a:xfrm>
        </p:spPr>
        <p:txBody>
          <a:bodyPr>
            <a:normAutofit/>
          </a:bodyPr>
          <a:lstStyle/>
          <a:p>
            <a:pPr algn="ctr"/>
            <a:r>
              <a:rPr lang="nl-NL" b="1" dirty="0">
                <a:solidFill>
                  <a:srgbClr val="00D6BA"/>
                </a:solidFill>
              </a:rPr>
              <a:t>NIEUWE </a:t>
            </a:r>
            <a:br>
              <a:rPr lang="nl-NL" b="1" dirty="0">
                <a:solidFill>
                  <a:srgbClr val="00D6BA"/>
                </a:solidFill>
              </a:rPr>
            </a:br>
            <a:r>
              <a:rPr lang="nl-NL" b="1" dirty="0">
                <a:solidFill>
                  <a:srgbClr val="00D6BA"/>
                </a:solidFill>
              </a:rPr>
              <a:t>OPLEIDING </a:t>
            </a:r>
            <a:br>
              <a:rPr lang="nl-NL" b="1" dirty="0">
                <a:solidFill>
                  <a:srgbClr val="00D6BA"/>
                </a:solidFill>
              </a:rPr>
            </a:br>
            <a:r>
              <a:rPr lang="nl-NL" b="1" dirty="0">
                <a:solidFill>
                  <a:srgbClr val="00D6BA"/>
                </a:solidFill>
              </a:rPr>
              <a:t>OVV</a:t>
            </a:r>
          </a:p>
        </p:txBody>
      </p:sp>
    </p:spTree>
    <p:extLst>
      <p:ext uri="{BB962C8B-B14F-4D97-AF65-F5344CB8AC3E}">
        <p14:creationId xmlns:p14="http://schemas.microsoft.com/office/powerpoint/2010/main" val="148023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755761"/>
            <a:ext cx="6571060" cy="706964"/>
          </a:xfrm>
        </p:spPr>
        <p:txBody>
          <a:bodyPr>
            <a:normAutofit/>
          </a:bodyPr>
          <a:lstStyle/>
          <a:p>
            <a:r>
              <a:rPr lang="nl-NL" b="1" dirty="0"/>
              <a:t>OPLEIDING OVV</a:t>
            </a:r>
          </a:p>
        </p:txBody>
      </p:sp>
      <p:sp>
        <p:nvSpPr>
          <p:cNvPr id="3" name="Tijdelijke aanduiding voor inhoud 2"/>
          <p:cNvSpPr>
            <a:spLocks noGrp="1"/>
          </p:cNvSpPr>
          <p:nvPr>
            <p:ph idx="1"/>
          </p:nvPr>
        </p:nvSpPr>
        <p:spPr>
          <a:xfrm>
            <a:off x="755576" y="1462725"/>
            <a:ext cx="5794017" cy="4471687"/>
          </a:xfrm>
        </p:spPr>
        <p:txBody>
          <a:bodyPr anchor="ctr">
            <a:normAutofit/>
          </a:bodyPr>
          <a:lstStyle/>
          <a:p>
            <a:pPr marL="0" lvl="0" indent="0">
              <a:buNone/>
            </a:pPr>
            <a:r>
              <a:rPr lang="nl-NL" sz="2000" dirty="0"/>
              <a:t>Er is kennis en kunde voor nodig om deze specifieke groep patiënten mensen goed te kunnen:</a:t>
            </a:r>
          </a:p>
          <a:p>
            <a:pPr lvl="2"/>
            <a:r>
              <a:rPr lang="nl-NL" sz="2000" dirty="0"/>
              <a:t>ADVISEREN </a:t>
            </a:r>
          </a:p>
          <a:p>
            <a:pPr lvl="2"/>
            <a:r>
              <a:rPr lang="nl-NL" sz="2000" dirty="0"/>
              <a:t>BEGELEIDEN </a:t>
            </a:r>
          </a:p>
          <a:p>
            <a:pPr lvl="2"/>
            <a:r>
              <a:rPr lang="nl-NL" sz="2000" dirty="0"/>
              <a:t>BEHANDELEN </a:t>
            </a:r>
          </a:p>
          <a:p>
            <a:pPr marL="0" lvl="0" indent="0">
              <a:buNone/>
            </a:pPr>
            <a:endParaRPr lang="nl-NL" b="1" dirty="0"/>
          </a:p>
          <a:p>
            <a:pPr marL="0" indent="0">
              <a:buNone/>
            </a:pPr>
            <a:endParaRPr lang="nl-NL" dirty="0"/>
          </a:p>
        </p:txBody>
      </p:sp>
      <p:sp>
        <p:nvSpPr>
          <p:cNvPr id="5" name="Footer Placeholder 4">
            <a:extLst>
              <a:ext uri="{FF2B5EF4-FFF2-40B4-BE49-F238E27FC236}">
                <a16:creationId xmlns:a16="http://schemas.microsoft.com/office/drawing/2014/main" id="{BC12A40F-24E5-1E47-9769-206502C09576}"/>
              </a:ext>
            </a:extLst>
          </p:cNvPr>
          <p:cNvSpPr>
            <a:spLocks noGrp="1"/>
          </p:cNvSpPr>
          <p:nvPr>
            <p:ph type="ftr" sz="quarter" idx="11"/>
          </p:nvPr>
        </p:nvSpPr>
        <p:spPr/>
        <p:txBody>
          <a:bodyPr/>
          <a:lstStyle/>
          <a:p>
            <a:r>
              <a:rPr lang="nl-NL"/>
              <a:t>©MischaNagel.nl | Opleiding OVV | www.mischanagel.nl/ovv</a:t>
            </a:r>
            <a:endParaRPr lang="nl-NL" dirty="0"/>
          </a:p>
        </p:txBody>
      </p:sp>
      <p:pic>
        <p:nvPicPr>
          <p:cNvPr id="6" name="Picture 5" descr="A close up of a sign&#10;&#10;Description automatically generated">
            <a:extLst>
              <a:ext uri="{FF2B5EF4-FFF2-40B4-BE49-F238E27FC236}">
                <a16:creationId xmlns:a16="http://schemas.microsoft.com/office/drawing/2014/main" id="{5D35237F-058E-7C44-8AF9-8E4D8D1C65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4494839"/>
            <a:ext cx="4269189" cy="1458640"/>
          </a:xfrm>
          <a:prstGeom prst="rect">
            <a:avLst/>
          </a:prstGeom>
        </p:spPr>
      </p:pic>
    </p:spTree>
    <p:extLst>
      <p:ext uri="{BB962C8B-B14F-4D97-AF65-F5344CB8AC3E}">
        <p14:creationId xmlns:p14="http://schemas.microsoft.com/office/powerpoint/2010/main" val="151346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rgbClr val="00D6BA"/>
                </a:solidFill>
              </a:rPr>
              <a:t>DE</a:t>
            </a:r>
            <a:r>
              <a:rPr lang="nl-NL" b="1" dirty="0">
                <a:solidFill>
                  <a:srgbClr val="FF0000"/>
                </a:solidFill>
              </a:rPr>
              <a:t> </a:t>
            </a:r>
            <a:r>
              <a:rPr lang="nl-NL" b="1" dirty="0"/>
              <a:t>ONCOLOGISCH VOETZORGVERLENER </a:t>
            </a:r>
            <a:r>
              <a:rPr lang="nl-NL" b="1" dirty="0">
                <a:solidFill>
                  <a:srgbClr val="00D6BA"/>
                </a:solidFill>
              </a:rPr>
              <a:t>OVV</a:t>
            </a:r>
          </a:p>
        </p:txBody>
      </p:sp>
      <p:sp>
        <p:nvSpPr>
          <p:cNvPr id="3" name="Tijdelijke aanduiding voor inhoud 2"/>
          <p:cNvSpPr>
            <a:spLocks noGrp="1"/>
          </p:cNvSpPr>
          <p:nvPr>
            <p:ph idx="1"/>
          </p:nvPr>
        </p:nvSpPr>
        <p:spPr>
          <a:xfrm>
            <a:off x="530996" y="1844824"/>
            <a:ext cx="7137348" cy="4086078"/>
          </a:xfrm>
        </p:spPr>
        <p:txBody>
          <a:bodyPr>
            <a:normAutofit lnSpcReduction="10000"/>
          </a:bodyPr>
          <a:lstStyle/>
          <a:p>
            <a:pPr marL="0" indent="0">
              <a:buNone/>
            </a:pPr>
            <a:r>
              <a:rPr lang="nl-NL" sz="2000" dirty="0"/>
              <a:t>Een oncologisch voetzorgverlener OVV is een voetzorgverlener die gespecialiseerd is in  voetverzorging bij kankerpatiënten. Zij/hij werkt samen met het oncologisch behandelteam en vraagt voor het uitvoeren van invasieve handelingen ALTIJD toestemming aan de oncoloog. Dit is voor uw veiligheid zeker als u chemotherapie krijgt.</a:t>
            </a:r>
          </a:p>
          <a:p>
            <a:pPr marL="0" indent="0">
              <a:buNone/>
            </a:pPr>
            <a:r>
              <a:rPr lang="nl-NL" sz="2000" dirty="0"/>
              <a:t>De oncologisch voetzorgverlener OVV kan alleen uw veiligheid garanderen als u toestemming geeft voor deze communicatie</a:t>
            </a:r>
          </a:p>
          <a:p>
            <a:pPr marL="0" indent="0">
              <a:buNone/>
            </a:pPr>
            <a:r>
              <a:rPr lang="nl-NL" sz="2000" dirty="0"/>
              <a:t>De oncologisch voetzorgverlener OVV werkt altijd volgens de richtlijnen OVV.  UW VEILGHEID STAAT ALTIJD VOOROP</a:t>
            </a:r>
          </a:p>
        </p:txBody>
      </p:sp>
      <p:sp>
        <p:nvSpPr>
          <p:cNvPr id="5" name="Footer Placeholder 4">
            <a:extLst>
              <a:ext uri="{FF2B5EF4-FFF2-40B4-BE49-F238E27FC236}">
                <a16:creationId xmlns:a16="http://schemas.microsoft.com/office/drawing/2014/main" id="{23593C20-807E-B148-A3FF-1EFA023A4B54}"/>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2024989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7744" y="548681"/>
            <a:ext cx="6345260" cy="1113222"/>
          </a:xfrm>
        </p:spPr>
        <p:txBody>
          <a:bodyPr>
            <a:normAutofit fontScale="90000"/>
          </a:bodyPr>
          <a:lstStyle/>
          <a:p>
            <a:pPr>
              <a:lnSpc>
                <a:spcPct val="90000"/>
              </a:lnSpc>
            </a:pPr>
            <a:r>
              <a:rPr lang="nl-NL" b="1" dirty="0"/>
              <a:t>DE ONCOLOGISCH VOETZORGVERLENER OVV</a:t>
            </a:r>
          </a:p>
        </p:txBody>
      </p:sp>
      <p:sp>
        <p:nvSpPr>
          <p:cNvPr id="3" name="Tijdelijke aanduiding voor inhoud 2"/>
          <p:cNvSpPr>
            <a:spLocks noGrp="1"/>
          </p:cNvSpPr>
          <p:nvPr>
            <p:ph sz="half" idx="1"/>
          </p:nvPr>
        </p:nvSpPr>
        <p:spPr>
          <a:xfrm>
            <a:off x="927744" y="1916832"/>
            <a:ext cx="6452568" cy="3816424"/>
          </a:xfrm>
        </p:spPr>
        <p:txBody>
          <a:bodyPr anchor="ctr">
            <a:normAutofit fontScale="92500" lnSpcReduction="20000"/>
          </a:bodyPr>
          <a:lstStyle/>
          <a:p>
            <a:endParaRPr lang="nl-NL" sz="2400" b="1" dirty="0"/>
          </a:p>
          <a:p>
            <a:r>
              <a:rPr lang="nl-NL" sz="2400" dirty="0"/>
              <a:t>Verzorgt uw voeten</a:t>
            </a:r>
          </a:p>
          <a:p>
            <a:r>
              <a:rPr lang="nl-NL" sz="2400" dirty="0"/>
              <a:t>Screent voeten</a:t>
            </a:r>
          </a:p>
          <a:p>
            <a:r>
              <a:rPr lang="nl-NL" sz="2400" dirty="0"/>
              <a:t>Herkent bijwerkingen van kankerbehandelingen</a:t>
            </a:r>
          </a:p>
          <a:p>
            <a:r>
              <a:rPr lang="nl-NL" sz="2400" dirty="0"/>
              <a:t>Kan hierover communiceren met uw behandelteam</a:t>
            </a:r>
          </a:p>
          <a:p>
            <a:r>
              <a:rPr lang="nl-NL" sz="2400" dirty="0"/>
              <a:t>Vraagt toestemming zorghandelingen uit te voeren</a:t>
            </a:r>
          </a:p>
          <a:p>
            <a:r>
              <a:rPr lang="nl-NL" sz="2400" dirty="0"/>
              <a:t>Doet dit volgens richtlijnen</a:t>
            </a:r>
          </a:p>
        </p:txBody>
      </p:sp>
      <p:sp>
        <p:nvSpPr>
          <p:cNvPr id="5" name="Footer Placeholder 4">
            <a:extLst>
              <a:ext uri="{FF2B5EF4-FFF2-40B4-BE49-F238E27FC236}">
                <a16:creationId xmlns:a16="http://schemas.microsoft.com/office/drawing/2014/main" id="{691F1CD9-AD3C-544A-96EF-179B64B4D3A3}"/>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3190538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WAT LEREN WE TIJDENS DE OPLEIDING</a:t>
            </a:r>
            <a:r>
              <a:rPr lang="nl-NL" dirty="0"/>
              <a:t> </a:t>
            </a:r>
          </a:p>
        </p:txBody>
      </p:sp>
      <p:sp>
        <p:nvSpPr>
          <p:cNvPr id="3" name="Tijdelijke aanduiding voor inhoud 2"/>
          <p:cNvSpPr>
            <a:spLocks noGrp="1"/>
          </p:cNvSpPr>
          <p:nvPr>
            <p:ph idx="1"/>
          </p:nvPr>
        </p:nvSpPr>
        <p:spPr>
          <a:xfrm>
            <a:off x="839803" y="1772816"/>
            <a:ext cx="6345260" cy="3744416"/>
          </a:xfrm>
        </p:spPr>
        <p:txBody>
          <a:bodyPr>
            <a:normAutofit fontScale="92500"/>
          </a:bodyPr>
          <a:lstStyle/>
          <a:p>
            <a:endParaRPr lang="nl-NL" sz="2000" b="1" dirty="0"/>
          </a:p>
          <a:p>
            <a:r>
              <a:rPr lang="nl-NL" sz="2000" dirty="0"/>
              <a:t>Wat is kanker</a:t>
            </a:r>
          </a:p>
          <a:p>
            <a:r>
              <a:rPr lang="nl-NL" sz="2000" dirty="0"/>
              <a:t>Welke behandelingen zijn er</a:t>
            </a:r>
          </a:p>
          <a:p>
            <a:r>
              <a:rPr lang="nl-NL" sz="2000" dirty="0"/>
              <a:t>Welke bijwerkingen kunnen zich voordoen aan huid en nagels</a:t>
            </a:r>
          </a:p>
          <a:p>
            <a:r>
              <a:rPr lang="nl-NL" sz="2000" dirty="0"/>
              <a:t>Wanneer mogen we </a:t>
            </a:r>
            <a:r>
              <a:rPr lang="nl-NL" sz="2400" dirty="0"/>
              <a:t>geen</a:t>
            </a:r>
            <a:r>
              <a:rPr lang="nl-NL" sz="2000" dirty="0"/>
              <a:t> behandeling geven</a:t>
            </a:r>
          </a:p>
          <a:p>
            <a:r>
              <a:rPr lang="nl-NL" sz="2000" dirty="0"/>
              <a:t>Communicatie</a:t>
            </a:r>
          </a:p>
          <a:p>
            <a:r>
              <a:rPr lang="nl-NL" sz="2000" dirty="0"/>
              <a:t>Samenwerking</a:t>
            </a:r>
          </a:p>
          <a:p>
            <a:r>
              <a:rPr lang="nl-NL" sz="2000" dirty="0"/>
              <a:t>Welke massage mag ik geven en wanneer</a:t>
            </a:r>
          </a:p>
          <a:p>
            <a:endParaRPr lang="nl-NL" sz="2000" dirty="0"/>
          </a:p>
        </p:txBody>
      </p:sp>
      <p:sp>
        <p:nvSpPr>
          <p:cNvPr id="5" name="Footer Placeholder 4">
            <a:extLst>
              <a:ext uri="{FF2B5EF4-FFF2-40B4-BE49-F238E27FC236}">
                <a16:creationId xmlns:a16="http://schemas.microsoft.com/office/drawing/2014/main" id="{EF4824B1-90E0-0D47-A2BA-CB847D3EFB85}"/>
              </a:ext>
            </a:extLst>
          </p:cNvPr>
          <p:cNvSpPr>
            <a:spLocks noGrp="1"/>
          </p:cNvSpPr>
          <p:nvPr>
            <p:ph type="ftr" sz="quarter" idx="11"/>
          </p:nvPr>
        </p:nvSpPr>
        <p:spPr/>
        <p:txBody>
          <a:bodyPr/>
          <a:lstStyle/>
          <a:p>
            <a:r>
              <a:rPr lang="nl-NL"/>
              <a:t>©MischaNagel.nl | Opleiding OVV | www.mischanagel.nl/ovv</a:t>
            </a:r>
            <a:endParaRPr lang="nl-NL" dirty="0"/>
          </a:p>
        </p:txBody>
      </p:sp>
    </p:spTree>
    <p:extLst>
      <p:ext uri="{BB962C8B-B14F-4D97-AF65-F5344CB8AC3E}">
        <p14:creationId xmlns:p14="http://schemas.microsoft.com/office/powerpoint/2010/main" val="196896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843" y="731641"/>
            <a:ext cx="6345260" cy="1109560"/>
          </a:xfrm>
        </p:spPr>
        <p:txBody>
          <a:bodyPr>
            <a:normAutofit fontScale="90000"/>
          </a:bodyPr>
          <a:lstStyle/>
          <a:p>
            <a:r>
              <a:rPr lang="nl-NL" b="1" dirty="0"/>
              <a:t>BIJ DE OPLEIDING HOORT EEN STAGE</a:t>
            </a:r>
            <a:br>
              <a:rPr lang="nl-NL" sz="3500" b="1" dirty="0"/>
            </a:br>
            <a:endParaRPr lang="nl-NL" sz="3500" b="1" dirty="0"/>
          </a:p>
        </p:txBody>
      </p:sp>
      <p:sp>
        <p:nvSpPr>
          <p:cNvPr id="5" name="Footer Placeholder 4">
            <a:extLst>
              <a:ext uri="{FF2B5EF4-FFF2-40B4-BE49-F238E27FC236}">
                <a16:creationId xmlns:a16="http://schemas.microsoft.com/office/drawing/2014/main" id="{CAA18483-FCDE-6340-85A1-F3D15B12B4A5}"/>
              </a:ext>
            </a:extLst>
          </p:cNvPr>
          <p:cNvSpPr>
            <a:spLocks noGrp="1"/>
          </p:cNvSpPr>
          <p:nvPr>
            <p:ph type="ftr" sz="quarter" idx="11"/>
          </p:nvPr>
        </p:nvSpPr>
        <p:spPr/>
        <p:txBody>
          <a:bodyPr/>
          <a:lstStyle/>
          <a:p>
            <a:r>
              <a:rPr lang="nl-NL"/>
              <a:t>©MischaNagel.nl | Opleiding OVV | www.mischanagel.nl/ovv</a:t>
            </a:r>
            <a:endParaRPr lang="nl-NL" dirty="0"/>
          </a:p>
        </p:txBody>
      </p:sp>
      <p:sp>
        <p:nvSpPr>
          <p:cNvPr id="3" name="Tijdelijke aanduiding voor inhoud 2"/>
          <p:cNvSpPr>
            <a:spLocks noGrp="1"/>
          </p:cNvSpPr>
          <p:nvPr>
            <p:ph idx="4294967295"/>
          </p:nvPr>
        </p:nvSpPr>
        <p:spPr>
          <a:xfrm>
            <a:off x="755576" y="1844824"/>
            <a:ext cx="7416824" cy="3811587"/>
          </a:xfrm>
        </p:spPr>
        <p:txBody>
          <a:bodyPr anchor="ctr">
            <a:normAutofit/>
          </a:bodyPr>
          <a:lstStyle/>
          <a:p>
            <a:pPr>
              <a:lnSpc>
                <a:spcPct val="90000"/>
              </a:lnSpc>
            </a:pPr>
            <a:endParaRPr lang="nl-NL" sz="1700" b="1" dirty="0"/>
          </a:p>
          <a:p>
            <a:pPr marL="0" indent="0">
              <a:lnSpc>
                <a:spcPct val="90000"/>
              </a:lnSpc>
              <a:buNone/>
            </a:pPr>
            <a:r>
              <a:rPr lang="nl-NL" sz="2000" b="1" dirty="0"/>
              <a:t>twee dagen op oncologische afdeling ziekenhuis</a:t>
            </a:r>
          </a:p>
          <a:p>
            <a:pPr>
              <a:lnSpc>
                <a:spcPct val="90000"/>
              </a:lnSpc>
            </a:pPr>
            <a:endParaRPr lang="nl-NL" sz="1700" b="1" dirty="0"/>
          </a:p>
          <a:p>
            <a:pPr>
              <a:lnSpc>
                <a:spcPct val="90000"/>
              </a:lnSpc>
            </a:pPr>
            <a:r>
              <a:rPr lang="nl-NL" sz="2000" dirty="0"/>
              <a:t>We kijken met verpleegkundigen mee hoe we de geleerde stof in praktijk kunnen  brengen.</a:t>
            </a:r>
          </a:p>
          <a:p>
            <a:pPr>
              <a:lnSpc>
                <a:spcPct val="90000"/>
              </a:lnSpc>
            </a:pPr>
            <a:endParaRPr lang="nl-NL" sz="2000" dirty="0"/>
          </a:p>
          <a:p>
            <a:pPr>
              <a:lnSpc>
                <a:spcPct val="90000"/>
              </a:lnSpc>
            </a:pPr>
            <a:r>
              <a:rPr lang="nl-NL" sz="2000" dirty="0"/>
              <a:t>We zien wat u allemaal in het ziekenhuis meemaakt</a:t>
            </a:r>
          </a:p>
          <a:p>
            <a:pPr>
              <a:lnSpc>
                <a:spcPct val="90000"/>
              </a:lnSpc>
            </a:pPr>
            <a:endParaRPr lang="nl-NL" sz="2000" dirty="0"/>
          </a:p>
          <a:p>
            <a:pPr>
              <a:lnSpc>
                <a:spcPct val="90000"/>
              </a:lnSpc>
            </a:pPr>
            <a:r>
              <a:rPr lang="nl-NL" sz="2000" dirty="0"/>
              <a:t>Er wordt door de verpleging gekeken of onze manier van communiceren goed is</a:t>
            </a:r>
          </a:p>
          <a:p>
            <a:pPr>
              <a:lnSpc>
                <a:spcPct val="90000"/>
              </a:lnSpc>
            </a:pPr>
            <a:endParaRPr lang="nl-NL" sz="1700" dirty="0"/>
          </a:p>
          <a:p>
            <a:pPr>
              <a:lnSpc>
                <a:spcPct val="90000"/>
              </a:lnSpc>
            </a:pPr>
            <a:endParaRPr lang="nl-NL" sz="1700" dirty="0"/>
          </a:p>
        </p:txBody>
      </p:sp>
    </p:spTree>
    <p:extLst>
      <p:ext uri="{BB962C8B-B14F-4D97-AF65-F5344CB8AC3E}">
        <p14:creationId xmlns:p14="http://schemas.microsoft.com/office/powerpoint/2010/main" val="3977039669"/>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directiekamer">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directiekamer">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directiekamer">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B0DC826-9EFF-476F-8ABA-3201BA62CA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2136</Words>
  <Application>Microsoft Office PowerPoint</Application>
  <PresentationFormat>Diavoorstelling (4:3)</PresentationFormat>
  <Paragraphs>249</Paragraphs>
  <Slides>39</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39</vt:i4>
      </vt:variant>
    </vt:vector>
  </HeadingPairs>
  <TitlesOfParts>
    <vt:vector size="48" baseType="lpstr">
      <vt:lpstr>American Typewriter</vt:lpstr>
      <vt:lpstr>Arial</vt:lpstr>
      <vt:lpstr>Calibri</vt:lpstr>
      <vt:lpstr>Century Gothic</vt:lpstr>
      <vt:lpstr>Verdana Pro</vt:lpstr>
      <vt:lpstr>Verdana Pro Black</vt:lpstr>
      <vt:lpstr>Wingdings</vt:lpstr>
      <vt:lpstr>Wingdings 3</vt:lpstr>
      <vt:lpstr>Ion-directiekamer</vt:lpstr>
      <vt:lpstr>WELKOM</vt:lpstr>
      <vt:lpstr>EVEN VOORSTELLEN</vt:lpstr>
      <vt:lpstr>ONCOLOGIE EN VOETZORG</vt:lpstr>
      <vt:lpstr>NIEUWE  OPLEIDING  OVV</vt:lpstr>
      <vt:lpstr>OPLEIDING OVV</vt:lpstr>
      <vt:lpstr>DE ONCOLOGISCH VOETZORGVERLENER OVV</vt:lpstr>
      <vt:lpstr>DE ONCOLOGISCH VOETZORGVERLENER OVV</vt:lpstr>
      <vt:lpstr>WAT LEREN WE TIJDENS DE OPLEIDING </vt:lpstr>
      <vt:lpstr>BIJ DE OPLEIDING HOORT EEN STAGE </vt:lpstr>
      <vt:lpstr>IN DE STOEL BIJ DE OVV</vt:lpstr>
      <vt:lpstr>SCREENING</vt:lpstr>
      <vt:lpstr>SIGNAALFUNCTIE</vt:lpstr>
      <vt:lpstr>BIJWERKING BEHANDELINGEN</vt:lpstr>
      <vt:lpstr>HAND-VOET SYNDROOM KLACHTEN </vt:lpstr>
      <vt:lpstr>HAND VOET SYNDROOM</vt:lpstr>
      <vt:lpstr> NEUROPATHIE = ZENUWBESCHADIGING </vt:lpstr>
      <vt:lpstr>PIJN AANGEVEN</vt:lpstr>
      <vt:lpstr>DROGE HUID</vt:lpstr>
      <vt:lpstr>ZORG VOOR UW VOETEN</vt:lpstr>
      <vt:lpstr>VOETSPIEGEL</vt:lpstr>
      <vt:lpstr>VOETEN AFDROGEN</vt:lpstr>
      <vt:lpstr>HOE ZIEN VEEL VOORKOMENDE KLACHTEN ERUIT?</vt:lpstr>
      <vt:lpstr>SCHIMMELNAGEL</vt:lpstr>
      <vt:lpstr>KLOVEN</vt:lpstr>
      <vt:lpstr>ONTSTOKEN TEEN</vt:lpstr>
      <vt:lpstr>VERVELLING VAN DE HUID</vt:lpstr>
      <vt:lpstr>PowerPoint-presentatie</vt:lpstr>
      <vt:lpstr>OVV KAN OMGAAN MET</vt:lpstr>
      <vt:lpstr>PowerPoint-presentatie</vt:lpstr>
      <vt:lpstr>PowerPoint-presentatie</vt:lpstr>
      <vt:lpstr>SAMEN……..</vt:lpstr>
      <vt:lpstr>Wat hebben we in 5 jaar onco-voetzorg bereikt?</vt:lpstr>
      <vt:lpstr>Wat hebben we in 5 jaar onco-voetzorg bereikt?</vt:lpstr>
      <vt:lpstr>Wat hebben we in 5 jaar onco-voetzorg bereikt?</vt:lpstr>
      <vt:lpstr>Wat hebben we in 5 jaar onco-voetzorg bereikt?</vt:lpstr>
      <vt:lpstr>Wat hebben we in 5 jaar onco-voetzorg bereikt?</vt:lpstr>
      <vt:lpstr>Wat hebben we in 5 jaar onco-voetzorg bereikt?</vt:lpstr>
      <vt:lpstr>VRAGEN?????</vt:lpstr>
      <vt:lpstr>BEDANKT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2019-05-02T08:32:19Z</dcterms:created>
  <dcterms:modified xsi:type="dcterms:W3CDTF">2019-10-29T08:55:09Z</dcterms:modified>
</cp:coreProperties>
</file>